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4"/>
  </p:notesMasterIdLst>
  <p:sldIdLst>
    <p:sldId id="267" r:id="rId3"/>
    <p:sldId id="268" r:id="rId4"/>
    <p:sldId id="272" r:id="rId5"/>
    <p:sldId id="273" r:id="rId6"/>
    <p:sldId id="276" r:id="rId7"/>
    <p:sldId id="277" r:id="rId8"/>
    <p:sldId id="279" r:id="rId9"/>
    <p:sldId id="282" r:id="rId10"/>
    <p:sldId id="260" r:id="rId11"/>
    <p:sldId id="275" r:id="rId12"/>
    <p:sldId id="266" r:id="rId13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66"/>
    <a:srgbClr val="FFFF99"/>
    <a:srgbClr val="1F497D"/>
    <a:srgbClr val="0099CC"/>
    <a:srgbClr val="0066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84E427A-3D55-4303-BF80-6455036E1DE7}" styleName="Estilo com Tema 1 - Ênfase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6448" autoAdjust="0"/>
  </p:normalViewPr>
  <p:slideViewPr>
    <p:cSldViewPr>
      <p:cViewPr varScale="1">
        <p:scale>
          <a:sx n="70" d="100"/>
          <a:sy n="70" d="100"/>
        </p:scale>
        <p:origin x="1386" y="5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8" d="100"/>
        <a:sy n="98" d="100"/>
      </p:scale>
      <p:origin x="0" y="51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2A9356-0948-43BA-9143-C17CF3FB5151}" type="datetimeFigureOut">
              <a:rPr lang="pt-BR" smtClean="0"/>
              <a:pPr/>
              <a:t>21/11/2014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6953B2-6A63-4C3D-90FD-70528B328641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653921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*IRAS-</a:t>
            </a:r>
            <a:r>
              <a:rPr lang="pt-BR" baseline="0" dirty="0" smtClean="0"/>
              <a:t> São as Infecções relacionadas a assistência a saúde; seus principais sítios são: IPCS, trato respiratório (pneumonia), SNC (meningite), trato urinário, gastrointestinal (enterocolite necrosante), ISC. </a:t>
            </a:r>
            <a:endParaRPr lang="pt-BR" dirty="0" smtClean="0"/>
          </a:p>
          <a:p>
            <a:r>
              <a:rPr lang="pt-BR" dirty="0" smtClean="0"/>
              <a:t>*Apresentam elevada morbiletalidade, atingindo principalmente RN extremamente prematuros, de muito baixo peso, malformados e gravemente doentes que sobrevivem devido à tecnologia incorporada à sua assistência.</a:t>
            </a:r>
          </a:p>
          <a:p>
            <a:r>
              <a:rPr lang="pt-BR" dirty="0" smtClean="0"/>
              <a:t>Dessa forma, faz-se</a:t>
            </a:r>
            <a:r>
              <a:rPr lang="pt-BR" baseline="0" dirty="0" smtClean="0"/>
              <a:t> uso, nos serviços hospitalares, do instrumento de VE que é </a:t>
            </a:r>
            <a:r>
              <a:rPr lang="pt-BR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um processo ativo, continuo e sistemático de coleta de dados relativos a ocorrência de IRAS com a finalidade de planejar, implantar e avaliar ações de prevenção e controle.</a:t>
            </a:r>
            <a:endParaRPr lang="pt-BR" dirty="0" smtClean="0"/>
          </a:p>
          <a:p>
            <a:endParaRPr lang="pt-BR" dirty="0" smtClean="0"/>
          </a:p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6953B2-6A63-4C3D-90FD-70528B328641}" type="slidenum">
              <a:rPr lang="pt-BR" smtClean="0"/>
              <a:pPr/>
              <a:t>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184922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dirty="0" smtClean="0"/>
          </a:p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6953B2-6A63-4C3D-90FD-70528B328641}" type="slidenum">
              <a:rPr lang="pt-BR" smtClean="0"/>
              <a:pPr/>
              <a:t>3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960658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Vale ressaltar que o IMIP é um hospital quaternário,</a:t>
            </a:r>
            <a:r>
              <a:rPr lang="pt-BR" baseline="0" dirty="0" smtClean="0"/>
              <a:t> referencia no norte-nordeste em assistência materno-infantil e campo de pratica para diversas cursos na área de saúde.</a:t>
            </a:r>
          </a:p>
          <a:p>
            <a:r>
              <a:rPr lang="pt-BR" dirty="0" smtClean="0"/>
              <a:t>Possui</a:t>
            </a:r>
            <a:r>
              <a:rPr lang="pt-BR" baseline="0" dirty="0" smtClean="0"/>
              <a:t> uma </a:t>
            </a:r>
            <a:r>
              <a:rPr lang="pt-BR" dirty="0" smtClean="0"/>
              <a:t>Unidade Neonatal de Alto-Risco composta por 50 leitos, sendo 18 de cuidados intensivos e 32 semi-intensivos. Anualmente são atendidos cerca de 2 mil bebês, que apresentam patologias complexas (malformações) e em alguns casos, com necessidade</a:t>
            </a:r>
            <a:r>
              <a:rPr lang="pt-BR" baseline="0" dirty="0" smtClean="0"/>
              <a:t> </a:t>
            </a:r>
            <a:r>
              <a:rPr lang="pt-BR" dirty="0" smtClean="0"/>
              <a:t>de cirurgia. </a:t>
            </a:r>
          </a:p>
          <a:p>
            <a:endParaRPr lang="pt-BR" dirty="0" smtClean="0"/>
          </a:p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6953B2-6A63-4C3D-90FD-70528B328641}" type="slidenum">
              <a:rPr lang="pt-BR" smtClean="0"/>
              <a:pPr/>
              <a:t>4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139418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dirty="0" smtClean="0"/>
              <a:t>FORMULAS: ?????</a:t>
            </a:r>
          </a:p>
          <a:p>
            <a:r>
              <a:rPr lang="pt-BR" dirty="0" smtClean="0"/>
              <a:t>CASO PERGUNTEM DAS GASTROINTESTINAIS COMO AS</a:t>
            </a:r>
            <a:r>
              <a:rPr lang="pt-BR" baseline="0" dirty="0" smtClean="0"/>
              <a:t> TAXAS FORAM INSIGNIFICANTES NÃO COLOCAMOS PARA EXPOSIÇÃO.</a:t>
            </a:r>
          </a:p>
          <a:p>
            <a:r>
              <a:rPr lang="pt-BR" baseline="0" dirty="0" smtClean="0"/>
              <a:t>2012: 7%, 2013: 5%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baseline="0" dirty="0" smtClean="0"/>
              <a:t>A primeira tabela demonstra os 2012, estratificados por faixa de peso e nela destaco o alto n° de admissões na unidade </a:t>
            </a:r>
            <a:r>
              <a:rPr lang="pt-BR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 maior taxa de DI a IPCS-CUM</a:t>
            </a:r>
            <a:endParaRPr lang="pt-BR" dirty="0" smtClean="0">
              <a:effectLst/>
            </a:endParaRPr>
          </a:p>
          <a:p>
            <a:r>
              <a:rPr lang="pt-BR" baseline="0" dirty="0" smtClean="0"/>
              <a:t>Mais adiante iremos destrincha-la. </a:t>
            </a:r>
          </a:p>
          <a:p>
            <a:endParaRPr lang="pt-BR" baseline="0" dirty="0" smtClean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77D6A7-EB22-4AB4-8A5D-5FC86601B524}" type="slidenum">
              <a:rPr lang="pt-BR" smtClean="0"/>
              <a:pPr/>
              <a:t>5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2300594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Em 2013 </a:t>
            </a:r>
            <a:r>
              <a:rPr lang="pt-BR" dirty="0" err="1" smtClean="0"/>
              <a:t>tambem</a:t>
            </a:r>
            <a:r>
              <a:rPr lang="pt-BR" dirty="0" smtClean="0"/>
              <a:t> chamamos a atenção para o alto</a:t>
            </a:r>
            <a:r>
              <a:rPr lang="pt-BR" baseline="0" dirty="0" smtClean="0"/>
              <a:t> n° de </a:t>
            </a:r>
            <a:r>
              <a:rPr lang="pt-BR" baseline="0" dirty="0" err="1" smtClean="0"/>
              <a:t>adm</a:t>
            </a:r>
            <a:r>
              <a:rPr lang="pt-BR" baseline="0" dirty="0" smtClean="0"/>
              <a:t> e maior taxa de DI a IPCS-CUM</a:t>
            </a:r>
            <a:endParaRPr lang="pt-BR" dirty="0" smtClean="0"/>
          </a:p>
          <a:p>
            <a:r>
              <a:rPr lang="pt-BR" dirty="0" smtClean="0"/>
              <a:t>FORMULAS: ?????</a:t>
            </a:r>
          </a:p>
          <a:p>
            <a:r>
              <a:rPr lang="pt-BR" dirty="0" smtClean="0"/>
              <a:t>a) Infecção Primária da Corrente Sanguínea Laboratorial (laboratorialmente confirmada) – IPCSL</a:t>
            </a:r>
          </a:p>
          <a:p>
            <a:r>
              <a:rPr lang="pt-BR" dirty="0" smtClean="0"/>
              <a:t>IPCSL = x 1000</a:t>
            </a:r>
          </a:p>
          <a:p>
            <a:r>
              <a:rPr lang="pt-BR" dirty="0" smtClean="0"/>
              <a:t>Nº de casos novos de IPCSL no período por PN</a:t>
            </a:r>
          </a:p>
          <a:p>
            <a:r>
              <a:rPr lang="pt-BR" dirty="0" smtClean="0"/>
              <a:t>RN com cateter venoso central-dia</a:t>
            </a:r>
          </a:p>
          <a:p>
            <a:r>
              <a:rPr lang="pt-BR" dirty="0" smtClean="0"/>
              <a:t>b) Infecção Primária da Corrente Sanguínea Clínica (IPCSC) – sem confirmação microbiológica</a:t>
            </a:r>
          </a:p>
          <a:p>
            <a:r>
              <a:rPr lang="pt-BR" dirty="0" smtClean="0"/>
              <a:t>IPCSC = x 1000</a:t>
            </a:r>
          </a:p>
          <a:p>
            <a:r>
              <a:rPr lang="pt-BR" dirty="0" smtClean="0"/>
              <a:t>Nº de casos novos de IPCSC no período por PN</a:t>
            </a:r>
          </a:p>
          <a:p>
            <a:r>
              <a:rPr lang="pt-BR" dirty="0" smtClean="0"/>
              <a:t>RN com cateter venoso central-dia</a:t>
            </a:r>
          </a:p>
          <a:p>
            <a:r>
              <a:rPr lang="pt-BR" dirty="0" smtClean="0"/>
              <a:t>DI de PAV por PN = x 1000</a:t>
            </a:r>
          </a:p>
          <a:p>
            <a:r>
              <a:rPr lang="pt-BR" dirty="0" smtClean="0"/>
              <a:t>Número de PAV por PN</a:t>
            </a:r>
          </a:p>
          <a:p>
            <a:r>
              <a:rPr lang="pt-BR" dirty="0" smtClean="0"/>
              <a:t>RN com Ventilação </a:t>
            </a:r>
            <a:r>
              <a:rPr lang="pt-BR" dirty="0" err="1" smtClean="0"/>
              <a:t>mecânica-dia</a:t>
            </a:r>
            <a:endParaRPr lang="pt-BR" dirty="0" smtClean="0"/>
          </a:p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6953B2-6A63-4C3D-90FD-70528B328641}" type="slidenum">
              <a:rPr lang="pt-BR" smtClean="0"/>
              <a:pPr/>
              <a:t>6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6347501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342900" lvl="0" indent="-342900" algn="just">
              <a:spcBef>
                <a:spcPct val="20000"/>
              </a:spcBef>
              <a:buNone/>
            </a:pPr>
            <a:r>
              <a:rPr lang="pt-BR" dirty="0" smtClean="0"/>
              <a:t>Como a IPCS-CVC</a:t>
            </a:r>
            <a:r>
              <a:rPr lang="pt-BR" baseline="0" dirty="0" smtClean="0"/>
              <a:t> é a principal infecção em UTI neonatal, as taxas nacionais.... </a:t>
            </a:r>
          </a:p>
          <a:p>
            <a:pPr marL="342900" lvl="0" indent="-342900" algn="just">
              <a:spcBef>
                <a:spcPct val="20000"/>
              </a:spcBef>
              <a:buNone/>
            </a:pPr>
            <a:r>
              <a:rPr lang="pt-BR" baseline="0" dirty="0" smtClean="0"/>
              <a:t>No entanto os resultados encontrados refletem... Sendo esse tipo de acesso (CUM) de preferencia para este tipo de </a:t>
            </a:r>
            <a:r>
              <a:rPr lang="pt-BR" baseline="0" dirty="0" err="1" smtClean="0"/>
              <a:t>pact</a:t>
            </a:r>
            <a:r>
              <a:rPr lang="pt-BR" baseline="0" dirty="0" smtClean="0"/>
              <a:t>.</a:t>
            </a: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6953B2-6A63-4C3D-90FD-70528B328641}" type="slidenum">
              <a:rPr lang="pt-BR" smtClean="0">
                <a:solidFill>
                  <a:prstClr val="black"/>
                </a:solidFill>
              </a:rPr>
              <a:pPr/>
              <a:t>8</a:t>
            </a:fld>
            <a:endParaRPr lang="pt-B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641005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indent="-228600">
              <a:buNone/>
            </a:pPr>
            <a:r>
              <a:rPr lang="pt-BR" baseline="0" dirty="0" smtClean="0"/>
              <a:t>De que forma podemos utilizar esse instrumento como estratégia de prevenção?</a:t>
            </a:r>
          </a:p>
          <a:p>
            <a:pPr marL="0" indent="-228600">
              <a:buNone/>
            </a:pPr>
            <a:r>
              <a:rPr lang="pt-BR" baseline="0" dirty="0" smtClean="0"/>
              <a:t>Através de 3 indicadores:</a:t>
            </a:r>
            <a:endParaRPr lang="pt-BR" dirty="0" smtClean="0"/>
          </a:p>
          <a:p>
            <a:pPr marL="0" indent="-228600">
              <a:buAutoNum type="arabicParenR"/>
            </a:pPr>
            <a:r>
              <a:rPr lang="pt-BR" dirty="0" smtClean="0"/>
              <a:t>Indicador de processo: Como por exemplo o consumo de álcool gel;</a:t>
            </a:r>
            <a:r>
              <a:rPr lang="pt-BR" baseline="0" dirty="0" smtClean="0"/>
              <a:t> há uma recomendação da ANVISA, RDC n° 36/2013 , </a:t>
            </a:r>
            <a:r>
              <a:rPr lang="pt-BR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consumo de preparação alcoólica líquida ou gel (mL) na unidade, por mês</a:t>
            </a:r>
            <a:br>
              <a:rPr lang="pt-BR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pt-BR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__________________________________________________________</a:t>
            </a:r>
            <a:br>
              <a:rPr lang="pt-BR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pt-BR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número de paciente - dia na unidade, no mês</a:t>
            </a:r>
          </a:p>
          <a:p>
            <a:pPr marL="0" indent="0">
              <a:buNone/>
            </a:pPr>
            <a:r>
              <a:rPr lang="pt-BR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indicador</a:t>
            </a:r>
            <a:r>
              <a:rPr lang="pt-BR" sz="1200" b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de alto impacto para prevenção das IRAS. O pacote do CVC tem 5 componentes:</a:t>
            </a:r>
          </a:p>
          <a:p>
            <a:pPr marL="0" indent="0">
              <a:buNone/>
            </a:pPr>
            <a:r>
              <a:rPr lang="pt-BR" sz="1200" b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1. Higienização das Mãos</a:t>
            </a:r>
          </a:p>
          <a:p>
            <a:pPr marL="0" indent="0">
              <a:buNone/>
            </a:pPr>
            <a:r>
              <a:rPr lang="pt-BR" sz="1200" b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2. Precauções máximas de Barreira na passagem do cateter</a:t>
            </a:r>
          </a:p>
          <a:p>
            <a:pPr marL="0" indent="0">
              <a:buNone/>
            </a:pPr>
            <a:r>
              <a:rPr lang="pt-BR" sz="1200" b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3. </a:t>
            </a:r>
            <a:r>
              <a:rPr lang="pt-BR" sz="1200" b="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Anti-sepsia</a:t>
            </a:r>
            <a:r>
              <a:rPr lang="pt-BR" sz="1200" b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com Clorexidina</a:t>
            </a:r>
          </a:p>
          <a:p>
            <a:pPr marL="0" indent="0">
              <a:buNone/>
            </a:pPr>
            <a:r>
              <a:rPr lang="pt-BR" sz="1200" b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4. Escolha do sítio de inserção adequado, com preferência para a veia subclávia nos</a:t>
            </a:r>
          </a:p>
          <a:p>
            <a:pPr marL="0" indent="0">
              <a:buNone/>
            </a:pPr>
            <a:r>
              <a:rPr lang="pt-BR" sz="1200" b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casos de cateteres não </a:t>
            </a:r>
            <a:r>
              <a:rPr lang="pt-BR" sz="1200" b="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tunelizados</a:t>
            </a:r>
            <a:endParaRPr lang="pt-BR" sz="1200" b="0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0" indent="0">
              <a:buNone/>
            </a:pPr>
            <a:r>
              <a:rPr lang="pt-BR" sz="1200" b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5. Reavaliação diária da necessidade de manutenção do cateter, com pronta remoção</a:t>
            </a:r>
          </a:p>
          <a:p>
            <a:pPr marL="0" indent="0">
              <a:buNone/>
            </a:pPr>
            <a:r>
              <a:rPr lang="pt-BR" sz="1200" b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daqueles desnecessários.</a:t>
            </a:r>
            <a:r>
              <a:rPr lang="pt-BR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/>
            </a:r>
            <a:br>
              <a:rPr lang="pt-BR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pt-BR" baseline="0" dirty="0" smtClean="0"/>
              <a:t>2) Indicadores de Estrutura: </a:t>
            </a:r>
            <a:r>
              <a:rPr lang="pt-BR" dirty="0" smtClean="0">
                <a:solidFill>
                  <a:schemeClr val="bg1"/>
                </a:solidFill>
              </a:rPr>
              <a:t>Relação de Profissional de Enfermagem/Neonato</a:t>
            </a:r>
            <a:r>
              <a:rPr lang="pt-BR" baseline="0" dirty="0" smtClean="0"/>
              <a:t>, segundo x resolução do COREN para UTIs, é de 1 técnico de enfermagem para 2 </a:t>
            </a:r>
            <a:r>
              <a:rPr lang="pt-BR" baseline="0" dirty="0" err="1" smtClean="0"/>
              <a:t>pct</a:t>
            </a:r>
            <a:r>
              <a:rPr lang="pt-BR" baseline="0" dirty="0" smtClean="0"/>
              <a:t>.</a:t>
            </a:r>
          </a:p>
          <a:p>
            <a:pPr marL="0" indent="0">
              <a:buNone/>
            </a:pPr>
            <a:r>
              <a:rPr lang="pt-BR" baseline="0" dirty="0" smtClean="0"/>
              <a:t>3) Indicadores de Resultado: será demonstrado mais adiante nos resultados do estudo.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77D6A7-EB22-4AB4-8A5D-5FC86601B524}" type="slidenum">
              <a:rPr lang="pt-BR" smtClean="0"/>
              <a:pPr/>
              <a:t>9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9079609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Dessa forma, como a maiores taxas de IRAS em neonatos no serviço</a:t>
            </a:r>
            <a:r>
              <a:rPr lang="pt-BR" baseline="0" dirty="0" smtClean="0"/>
              <a:t>, foram a IPCS-CUM, recomendamos que:</a:t>
            </a:r>
            <a:endParaRPr lang="pt-BR" dirty="0" smtClean="0"/>
          </a:p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6953B2-6A63-4C3D-90FD-70528B328641}" type="slidenum">
              <a:rPr lang="pt-BR" smtClean="0">
                <a:solidFill>
                  <a:prstClr val="black"/>
                </a:solidFill>
              </a:rPr>
              <a:pPr/>
              <a:t>10</a:t>
            </a:fld>
            <a:endParaRPr lang="pt-B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15568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BFDB3-3F7F-44AC-925F-868157AB3559}" type="datetimeFigureOut">
              <a:rPr lang="pt-BR" smtClean="0"/>
              <a:pPr/>
              <a:t>21/11/2014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BB686-1889-4133-B6C8-FE3921FF8082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366343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BFDB3-3F7F-44AC-925F-868157AB3559}" type="datetimeFigureOut">
              <a:rPr lang="pt-BR" smtClean="0"/>
              <a:pPr/>
              <a:t>21/11/2014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BB686-1889-4133-B6C8-FE3921FF8082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308048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BFDB3-3F7F-44AC-925F-868157AB3559}" type="datetimeFigureOut">
              <a:rPr lang="pt-BR" smtClean="0"/>
              <a:pPr/>
              <a:t>21/11/2014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BB686-1889-4133-B6C8-FE3921FF8082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5680130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6" descr="barra_lateral_slide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2700" y="-12700"/>
            <a:ext cx="10191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Line 2"/>
          <p:cNvSpPr>
            <a:spLocks noChangeShapeType="1"/>
          </p:cNvSpPr>
          <p:nvPr/>
        </p:nvSpPr>
        <p:spPr bwMode="auto">
          <a:xfrm>
            <a:off x="0" y="2219325"/>
            <a:ext cx="9147175" cy="0"/>
          </a:xfrm>
          <a:prstGeom prst="line">
            <a:avLst/>
          </a:prstGeom>
          <a:noFill/>
          <a:ln w="12700" cap="sq">
            <a:solidFill>
              <a:srgbClr val="00CC00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pt-BR">
              <a:solidFill>
                <a:srgbClr val="FFFFFF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6" name="Rectangle 9"/>
          <p:cNvSpPr>
            <a:spLocks noChangeArrowheads="1"/>
          </p:cNvSpPr>
          <p:nvPr/>
        </p:nvSpPr>
        <p:spPr bwMode="auto">
          <a:xfrm>
            <a:off x="992188" y="-12700"/>
            <a:ext cx="82550" cy="6859588"/>
          </a:xfrm>
          <a:prstGeom prst="rect">
            <a:avLst/>
          </a:prstGeom>
          <a:gradFill rotWithShape="1">
            <a:gsLst>
              <a:gs pos="0">
                <a:srgbClr val="006600">
                  <a:alpha val="84000"/>
                </a:srgbClr>
              </a:gs>
              <a:gs pos="100000">
                <a:srgbClr val="99CC00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pt-BR">
              <a:solidFill>
                <a:srgbClr val="FFFFFF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258888" y="2286000"/>
            <a:ext cx="7504112" cy="19050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800"/>
            </a:lvl1pPr>
          </a:lstStyle>
          <a:p>
            <a:r>
              <a:rPr lang="pt-BR"/>
              <a:t>Clique para editar o estilo do subtítulo mestre</a:t>
            </a:r>
          </a:p>
          <a:p>
            <a:endParaRPr lang="pt-BR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ctrTitle" sz="quarter"/>
          </p:nvPr>
        </p:nvSpPr>
        <p:spPr>
          <a:xfrm>
            <a:off x="1223963" y="427038"/>
            <a:ext cx="7524750" cy="1706562"/>
          </a:xfrm>
        </p:spPr>
        <p:txBody>
          <a:bodyPr anchor="b"/>
          <a:lstStyle>
            <a:lvl1pPr>
              <a:lnSpc>
                <a:spcPct val="100000"/>
              </a:lnSpc>
              <a:defRPr sz="3600"/>
            </a:lvl1pPr>
          </a:lstStyle>
          <a:p>
            <a:r>
              <a:rPr lang="pt-BR"/>
              <a:t>Clique para editar o estilo do título de sua apresentação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1187450" y="1484313"/>
            <a:ext cx="3787775" cy="50768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5127625" y="1484313"/>
            <a:ext cx="3787775" cy="50768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BFDB3-3F7F-44AC-925F-868157AB3559}" type="datetimeFigureOut">
              <a:rPr lang="pt-BR" smtClean="0"/>
              <a:pPr/>
              <a:t>21/11/2014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BB686-1889-4133-B6C8-FE3921FF8082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6392018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BR" noProof="0" smtClean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983413" y="228600"/>
            <a:ext cx="1931987" cy="6332538"/>
          </a:xfr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1187450" y="228600"/>
            <a:ext cx="5643563" cy="6332538"/>
          </a:xfr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BFDB3-3F7F-44AC-925F-868157AB3559}" type="datetimeFigureOut">
              <a:rPr lang="pt-BR" smtClean="0"/>
              <a:pPr/>
              <a:t>21/11/2014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BB686-1889-4133-B6C8-FE3921FF8082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885887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BFDB3-3F7F-44AC-925F-868157AB3559}" type="datetimeFigureOut">
              <a:rPr lang="pt-BR" smtClean="0"/>
              <a:pPr/>
              <a:t>21/11/2014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BB686-1889-4133-B6C8-FE3921FF8082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901540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BFDB3-3F7F-44AC-925F-868157AB3559}" type="datetimeFigureOut">
              <a:rPr lang="pt-BR" smtClean="0"/>
              <a:pPr/>
              <a:t>21/11/2014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BB686-1889-4133-B6C8-FE3921FF8082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675909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BFDB3-3F7F-44AC-925F-868157AB3559}" type="datetimeFigureOut">
              <a:rPr lang="pt-BR" smtClean="0"/>
              <a:pPr/>
              <a:t>21/11/2014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BB686-1889-4133-B6C8-FE3921FF8082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268233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BFDB3-3F7F-44AC-925F-868157AB3559}" type="datetimeFigureOut">
              <a:rPr lang="pt-BR" smtClean="0"/>
              <a:pPr/>
              <a:t>21/11/2014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BB686-1889-4133-B6C8-FE3921FF8082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73726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BFDB3-3F7F-44AC-925F-868157AB3559}" type="datetimeFigureOut">
              <a:rPr lang="pt-BR" smtClean="0"/>
              <a:pPr/>
              <a:t>21/11/2014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BB686-1889-4133-B6C8-FE3921FF8082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460578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BFDB3-3F7F-44AC-925F-868157AB3559}" type="datetimeFigureOut">
              <a:rPr lang="pt-BR" smtClean="0"/>
              <a:pPr/>
              <a:t>21/11/2014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BB686-1889-4133-B6C8-FE3921FF8082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995051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0BFDB3-3F7F-44AC-925F-868157AB3559}" type="datetimeFigureOut">
              <a:rPr lang="pt-BR" smtClean="0"/>
              <a:pPr/>
              <a:t>21/11/2014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3BB686-1889-4133-B6C8-FE3921FF8082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313269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1" descr="barra_lateral_slide2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-12700" y="-12700"/>
            <a:ext cx="10191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992188" y="-12700"/>
            <a:ext cx="82550" cy="6859588"/>
          </a:xfrm>
          <a:prstGeom prst="rect">
            <a:avLst/>
          </a:prstGeom>
          <a:gradFill rotWithShape="1">
            <a:gsLst>
              <a:gs pos="0">
                <a:srgbClr val="006600">
                  <a:alpha val="84000"/>
                </a:srgbClr>
              </a:gs>
              <a:gs pos="100000">
                <a:srgbClr val="99CC00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pt-BR">
              <a:solidFill>
                <a:srgbClr val="FFFFFF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187450" y="228600"/>
            <a:ext cx="7727950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7" rIns="92075" bIns="4603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t-BR" smtClean="0"/>
              <a:t>Clique para editar o estilo do título mestre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7450" y="1484313"/>
            <a:ext cx="7727950" cy="5076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7" rIns="92075" bIns="4603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>
        <p:tmplLst>
          <p:tmpl lvl="1">
            <p:tnLst>
              <p:par>
                <p:cTn presetID="1" presetClass="entr" presetSubtype="0" fill="hold" nodeType="after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presetID="1" presetClass="entr" presetSubtype="0" fill="hold" nodeType="after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presetID="1" presetClass="entr" presetSubtype="0" fill="hold" nodeType="after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4">
            <p:tnLst>
              <p:par>
                <p:cTn presetID="1" presetClass="entr" presetSubtype="0" fill="hold" nodeType="after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5">
            <p:tnLst>
              <p:par>
                <p:cTn presetID="1" presetClass="entr" presetSubtype="0" fill="hold" nodeType="after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  <p:txStyles>
    <p:titleStyle>
      <a:lvl1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Tahoma" pitchFamily="34" charset="0"/>
        </a:defRPr>
      </a:lvl2pPr>
      <a:lvl3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Tahoma" pitchFamily="34" charset="0"/>
        </a:defRPr>
      </a:lvl3pPr>
      <a:lvl4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Tahoma" pitchFamily="34" charset="0"/>
        </a:defRPr>
      </a:lvl4pPr>
      <a:lvl5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Tahoma" pitchFamily="34" charset="0"/>
        </a:defRPr>
      </a:lvl5pPr>
      <a:lvl6pPr marL="457200" algn="l" rtl="0" fontAlgn="base">
        <a:lnSpc>
          <a:spcPct val="85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Tahoma" pitchFamily="34" charset="0"/>
        </a:defRPr>
      </a:lvl6pPr>
      <a:lvl7pPr marL="914400" algn="l" rtl="0" fontAlgn="base">
        <a:lnSpc>
          <a:spcPct val="85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Tahoma" pitchFamily="34" charset="0"/>
        </a:defRPr>
      </a:lvl7pPr>
      <a:lvl8pPr marL="1371600" algn="l" rtl="0" fontAlgn="base">
        <a:lnSpc>
          <a:spcPct val="85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Tahoma" pitchFamily="34" charset="0"/>
        </a:defRPr>
      </a:lvl8pPr>
      <a:lvl9pPr marL="1828800" algn="l" rtl="0" fontAlgn="base">
        <a:lnSpc>
          <a:spcPct val="85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CC00"/>
        </a:buClr>
        <a:buSzPct val="60000"/>
        <a:buFont typeface="Wingdings" pitchFamily="2" charset="2"/>
        <a:buChar char="l"/>
        <a:defRPr sz="2400" b="1">
          <a:solidFill>
            <a:srgbClr val="0066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CC00"/>
        </a:buClr>
        <a:buSzPct val="65000"/>
        <a:buFont typeface="Wingdings" pitchFamily="2" charset="2"/>
        <a:buChar char="u"/>
        <a:defRPr sz="2000" b="1">
          <a:solidFill>
            <a:srgbClr val="008000"/>
          </a:solidFill>
          <a:latin typeface="Arial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CC00"/>
        </a:buClr>
        <a:buFont typeface="Wingdings" pitchFamily="2" charset="2"/>
        <a:buChar char="«"/>
        <a:defRPr b="1">
          <a:solidFill>
            <a:srgbClr val="006600"/>
          </a:solidFill>
          <a:latin typeface="Arial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00CC00"/>
        </a:buClr>
        <a:buChar char="•"/>
        <a:defRPr sz="1600" b="1">
          <a:solidFill>
            <a:srgbClr val="008000"/>
          </a:solidFill>
          <a:latin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00CC00"/>
        </a:buClr>
        <a:buChar char="–"/>
        <a:defRPr sz="1600" b="1">
          <a:solidFill>
            <a:srgbClr val="006600"/>
          </a:solidFill>
          <a:latin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00CC00"/>
        </a:buClr>
        <a:buChar char="–"/>
        <a:defRPr sz="1600" b="1">
          <a:solidFill>
            <a:srgbClr val="006600"/>
          </a:solidFill>
          <a:latin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00CC00"/>
        </a:buClr>
        <a:buChar char="–"/>
        <a:defRPr sz="1600" b="1">
          <a:solidFill>
            <a:srgbClr val="006600"/>
          </a:solidFill>
          <a:latin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00CC00"/>
        </a:buClr>
        <a:buChar char="–"/>
        <a:defRPr sz="1600" b="1">
          <a:solidFill>
            <a:srgbClr val="006600"/>
          </a:solidFill>
          <a:latin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00CC00"/>
        </a:buClr>
        <a:buChar char="–"/>
        <a:defRPr sz="1600" b="1">
          <a:solidFill>
            <a:srgbClr val="006600"/>
          </a:solidFill>
          <a:latin typeface="Arial" charset="0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ww.abev.com.br/controledeinfeccao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075" name="Conector reto 8"/>
          <p:cNvCxnSpPr>
            <a:cxnSpLocks noChangeShapeType="1"/>
          </p:cNvCxnSpPr>
          <p:nvPr/>
        </p:nvCxnSpPr>
        <p:spPr bwMode="auto">
          <a:xfrm flipV="1">
            <a:off x="1079500" y="3321050"/>
            <a:ext cx="8064500" cy="36513"/>
          </a:xfrm>
          <a:prstGeom prst="line">
            <a:avLst/>
          </a:prstGeom>
          <a:noFill/>
          <a:ln w="127000" algn="ctr">
            <a:solidFill>
              <a:srgbClr val="003300"/>
            </a:solidFill>
            <a:round/>
            <a:headEnd/>
            <a:tailEnd/>
          </a:ln>
        </p:spPr>
      </p:cxnSp>
      <p:sp>
        <p:nvSpPr>
          <p:cNvPr id="10" name="Rectangle 3"/>
          <p:cNvSpPr txBox="1">
            <a:spLocks noChangeArrowheads="1"/>
          </p:cNvSpPr>
          <p:nvPr/>
        </p:nvSpPr>
        <p:spPr bwMode="auto">
          <a:xfrm>
            <a:off x="2198688" y="4976813"/>
            <a:ext cx="6718300" cy="1471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7" rIns="92075" bIns="46037"/>
          <a:lstStyle/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buClr>
                <a:srgbClr val="00CC00"/>
              </a:buClr>
              <a:buSzPct val="60000"/>
              <a:defRPr/>
            </a:pPr>
            <a:endParaRPr lang="pt-BR" sz="2400" b="1" kern="0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buClr>
                <a:srgbClr val="00CC00"/>
              </a:buClr>
              <a:buSzPct val="60000"/>
              <a:defRPr/>
            </a:pPr>
            <a:endParaRPr lang="pt-BR" sz="2400" b="1" kern="0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tângulo 5"/>
          <p:cNvSpPr/>
          <p:nvPr/>
        </p:nvSpPr>
        <p:spPr>
          <a:xfrm>
            <a:off x="896582" y="612109"/>
            <a:ext cx="802838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3000" b="1" dirty="0" smtClean="0">
                <a:solidFill>
                  <a:srgbClr val="1F497D"/>
                </a:solidFill>
                <a:latin typeface="Calibri"/>
                <a:ea typeface="+mj-ea"/>
                <a:cs typeface="+mj-cs"/>
              </a:rPr>
              <a:t>INFECÇÕES RELACIONADAS À ASSISTÊNCIA À SAÚDE (IRAS) EM UMA UNIDADE NEONATAL:</a:t>
            </a:r>
            <a:br>
              <a:rPr lang="pt-BR" sz="3000" b="1" dirty="0" smtClean="0">
                <a:solidFill>
                  <a:srgbClr val="1F497D"/>
                </a:solidFill>
                <a:latin typeface="Calibri"/>
                <a:ea typeface="+mj-ea"/>
                <a:cs typeface="+mj-cs"/>
              </a:rPr>
            </a:br>
            <a:r>
              <a:rPr lang="pt-BR" sz="3000" b="1" dirty="0" smtClean="0">
                <a:solidFill>
                  <a:srgbClr val="1F497D"/>
                </a:solidFill>
                <a:latin typeface="Calibri"/>
                <a:ea typeface="+mj-ea"/>
                <a:cs typeface="+mj-cs"/>
              </a:rPr>
              <a:t>A VIGILÂNCIA EPIDEMIOLÓGICA AJUDANDO A ELABORAR AS ESTRATÉGIAS DE PREVENÇÃO</a:t>
            </a:r>
            <a:endParaRPr lang="pt-BR" sz="3000" dirty="0"/>
          </a:p>
        </p:txBody>
      </p:sp>
      <p:sp>
        <p:nvSpPr>
          <p:cNvPr id="8" name="Retângulo 7"/>
          <p:cNvSpPr/>
          <p:nvPr/>
        </p:nvSpPr>
        <p:spPr>
          <a:xfrm>
            <a:off x="896582" y="4281255"/>
            <a:ext cx="8028384" cy="25637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spcBef>
                <a:spcPct val="20000"/>
              </a:spcBef>
            </a:pPr>
            <a:r>
              <a:rPr lang="pt-BR" sz="2500" b="1" dirty="0" smtClean="0">
                <a:solidFill>
                  <a:srgbClr val="9BBB59">
                    <a:lumMod val="50000"/>
                  </a:srgbClr>
                </a:solidFill>
                <a:latin typeface="Calibri"/>
              </a:rPr>
              <a:t>                                          ENF.ª CLÁUDIA </a:t>
            </a:r>
            <a:r>
              <a:rPr lang="pt-BR" sz="2500" b="1" dirty="0" smtClean="0">
                <a:solidFill>
                  <a:srgbClr val="9BBB59">
                    <a:lumMod val="50000"/>
                  </a:srgbClr>
                </a:solidFill>
                <a:latin typeface="Calibri"/>
              </a:rPr>
              <a:t>LINS</a:t>
            </a:r>
          </a:p>
          <a:p>
            <a:pPr lvl="0" algn="r">
              <a:spcBef>
                <a:spcPct val="20000"/>
              </a:spcBef>
            </a:pPr>
            <a:r>
              <a:rPr lang="pt-BR" sz="2500" b="1" dirty="0" smtClean="0">
                <a:solidFill>
                  <a:srgbClr val="9BBB59">
                    <a:lumMod val="50000"/>
                  </a:srgbClr>
                </a:solidFill>
                <a:latin typeface="Calibri"/>
              </a:rPr>
              <a:t>CCIH IMIP-PE</a:t>
            </a:r>
          </a:p>
          <a:p>
            <a:pPr lvl="0" algn="r">
              <a:spcBef>
                <a:spcPct val="20000"/>
              </a:spcBef>
            </a:pPr>
            <a:endParaRPr lang="pt-BR" sz="2200" b="1" dirty="0" smtClean="0">
              <a:solidFill>
                <a:srgbClr val="9BBB59">
                  <a:lumMod val="75000"/>
                </a:srgbClr>
              </a:solidFill>
              <a:latin typeface="Calibri"/>
            </a:endParaRPr>
          </a:p>
          <a:p>
            <a:pPr lvl="0" algn="r">
              <a:spcBef>
                <a:spcPct val="20000"/>
              </a:spcBef>
            </a:pPr>
            <a:endParaRPr lang="pt-BR" sz="2200" b="1" dirty="0">
              <a:solidFill>
                <a:srgbClr val="9BBB59">
                  <a:lumMod val="75000"/>
                </a:srgbClr>
              </a:solidFill>
              <a:latin typeface="Calibri"/>
            </a:endParaRPr>
          </a:p>
          <a:p>
            <a:pPr lvl="0" algn="r">
              <a:spcBef>
                <a:spcPct val="20000"/>
              </a:spcBef>
            </a:pPr>
            <a:endParaRPr lang="pt-BR" sz="2200" b="1" dirty="0">
              <a:solidFill>
                <a:srgbClr val="9BBB59">
                  <a:lumMod val="75000"/>
                </a:srgbClr>
              </a:solidFill>
              <a:latin typeface="Calibri"/>
            </a:endParaRPr>
          </a:p>
          <a:p>
            <a:pPr lvl="0" algn="ctr">
              <a:spcBef>
                <a:spcPct val="20000"/>
              </a:spcBef>
            </a:pPr>
            <a:r>
              <a:rPr lang="pt-BR" sz="2200" b="1" dirty="0" smtClean="0">
                <a:solidFill>
                  <a:srgbClr val="9BBB59">
                    <a:lumMod val="50000"/>
                  </a:srgbClr>
                </a:solidFill>
                <a:latin typeface="Calibri"/>
              </a:rPr>
              <a:t>2014</a:t>
            </a:r>
            <a:endParaRPr lang="pt-BR" dirty="0"/>
          </a:p>
        </p:txBody>
      </p:sp>
      <p:pic>
        <p:nvPicPr>
          <p:cNvPr id="7" name="Picture 9" descr="IMIP 0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3717032"/>
            <a:ext cx="2520280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1511300" y="2996376"/>
            <a:ext cx="6913563" cy="40011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 eaLnBrk="0" hangingPunct="0"/>
            <a:endParaRPr lang="pt-BR" sz="2000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5" name="Retângulo 4"/>
          <p:cNvSpPr/>
          <p:nvPr/>
        </p:nvSpPr>
        <p:spPr>
          <a:xfrm>
            <a:off x="971637" y="320826"/>
            <a:ext cx="7992888" cy="65371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spcBef>
                <a:spcPct val="20000"/>
              </a:spcBef>
            </a:pPr>
            <a:r>
              <a:rPr lang="pt-BR" sz="3000" b="1" dirty="0" smtClean="0">
                <a:solidFill>
                  <a:srgbClr val="1F497D"/>
                </a:solidFill>
                <a:latin typeface="Calibri"/>
              </a:rPr>
              <a:t>CONCLUSÕES :</a:t>
            </a:r>
            <a:r>
              <a:rPr lang="pt-BR" sz="3000" dirty="0" smtClean="0">
                <a:solidFill>
                  <a:srgbClr val="1F497D"/>
                </a:solidFill>
                <a:latin typeface="Calibri"/>
              </a:rPr>
              <a:t> </a:t>
            </a:r>
          </a:p>
          <a:p>
            <a:pPr marL="342900" lvl="0" indent="-342900" algn="just">
              <a:spcBef>
                <a:spcPct val="20000"/>
              </a:spcBef>
              <a:buBlip>
                <a:blip r:embed="rId3"/>
              </a:buBlip>
            </a:pPr>
            <a:endParaRPr lang="pt-BR" sz="1000" dirty="0" smtClean="0">
              <a:solidFill>
                <a:srgbClr val="1F497D"/>
              </a:solidFill>
              <a:latin typeface="Calibri"/>
            </a:endParaRPr>
          </a:p>
          <a:p>
            <a:pPr marL="342900" lvl="0" indent="-342900" algn="just">
              <a:spcBef>
                <a:spcPct val="20000"/>
              </a:spcBef>
              <a:buBlip>
                <a:blip r:embed="rId3"/>
              </a:buBlip>
            </a:pPr>
            <a:r>
              <a:rPr lang="pt-BR" sz="2800" dirty="0" smtClean="0">
                <a:solidFill>
                  <a:srgbClr val="1F497D"/>
                </a:solidFill>
                <a:latin typeface="Calibri"/>
              </a:rPr>
              <a:t>O Pacote de medidas (</a:t>
            </a:r>
            <a:r>
              <a:rPr lang="pt-BR" sz="2800" i="1" dirty="0" err="1" smtClean="0">
                <a:solidFill>
                  <a:srgbClr val="1F497D"/>
                </a:solidFill>
                <a:latin typeface="Calibri"/>
              </a:rPr>
              <a:t>bundle</a:t>
            </a:r>
            <a:r>
              <a:rPr lang="pt-BR" sz="2800" dirty="0" smtClean="0">
                <a:solidFill>
                  <a:srgbClr val="1F497D"/>
                </a:solidFill>
                <a:latin typeface="Calibri"/>
              </a:rPr>
              <a:t>) para inserção e manipulação dos acessos umbilicais deve revisto e sua implementação intensificada.</a:t>
            </a:r>
          </a:p>
          <a:p>
            <a:pPr lvl="0" algn="just">
              <a:spcBef>
                <a:spcPct val="20000"/>
              </a:spcBef>
            </a:pPr>
            <a:endParaRPr lang="pt-BR" sz="1000" dirty="0" smtClean="0">
              <a:solidFill>
                <a:srgbClr val="1F497D"/>
              </a:solidFill>
              <a:latin typeface="Calibri"/>
            </a:endParaRPr>
          </a:p>
          <a:p>
            <a:pPr marL="342900" lvl="0" indent="-342900" algn="just">
              <a:spcBef>
                <a:spcPct val="20000"/>
              </a:spcBef>
              <a:buBlip>
                <a:blip r:embed="rId3"/>
              </a:buBlip>
            </a:pPr>
            <a:r>
              <a:rPr lang="pt-BR" sz="2800" dirty="0" smtClean="0">
                <a:solidFill>
                  <a:srgbClr val="1F497D"/>
                </a:solidFill>
                <a:latin typeface="Calibri"/>
              </a:rPr>
              <a:t>O uso deste tipo de acesso e o seu tempo de permanência deve ser redefinido em conjunto com a equipe assistencial após o </a:t>
            </a:r>
            <a:r>
              <a:rPr lang="pt-BR" sz="2800" i="1" dirty="0" err="1" smtClean="0">
                <a:solidFill>
                  <a:srgbClr val="1F497D"/>
                </a:solidFill>
                <a:latin typeface="Calibri"/>
              </a:rPr>
              <a:t>feed-back</a:t>
            </a:r>
            <a:r>
              <a:rPr lang="pt-BR" sz="2800" dirty="0" smtClean="0">
                <a:solidFill>
                  <a:srgbClr val="1F497D"/>
                </a:solidFill>
                <a:latin typeface="Calibri"/>
              </a:rPr>
              <a:t> dos resultados encontrados.</a:t>
            </a:r>
          </a:p>
          <a:p>
            <a:pPr marL="342900" lvl="0" indent="-342900" algn="just">
              <a:spcBef>
                <a:spcPct val="20000"/>
              </a:spcBef>
            </a:pPr>
            <a:endParaRPr lang="pt-BR" sz="1000" dirty="0" smtClean="0">
              <a:solidFill>
                <a:srgbClr val="1F497D"/>
              </a:solidFill>
              <a:latin typeface="Calibri"/>
            </a:endParaRPr>
          </a:p>
          <a:p>
            <a:pPr marL="342900" lvl="0" indent="-342900" algn="just">
              <a:spcBef>
                <a:spcPct val="20000"/>
              </a:spcBef>
              <a:buBlip>
                <a:blip r:embed="rId3"/>
              </a:buBlip>
            </a:pPr>
            <a:r>
              <a:rPr lang="pt-BR" sz="2800" dirty="0" smtClean="0">
                <a:solidFill>
                  <a:srgbClr val="1F497D"/>
                </a:solidFill>
                <a:latin typeface="Calibri"/>
              </a:rPr>
              <a:t>A VE das IRAS através de indicadores de resultado aponta para os grupos de maior risco e os fatores associados. A partir destes a seleção dos indicadores de processo e de estrutura poderá ser mais efetiva.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2662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5" grpId="0" build="allAtOnce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XIV Congresso Brasileiro de Controle de Infecção e Epidemiologia Hospitalar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364088" y="5157192"/>
            <a:ext cx="3322712" cy="936104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endParaRPr lang="pt-BR" dirty="0" smtClean="0"/>
          </a:p>
          <a:p>
            <a:pPr marL="0" indent="0">
              <a:buNone/>
            </a:pPr>
            <a:endParaRPr lang="pt-BR" dirty="0"/>
          </a:p>
          <a:p>
            <a:pPr marL="0" indent="0">
              <a:buNone/>
            </a:pPr>
            <a:endParaRPr lang="pt-BR" dirty="0" smtClean="0"/>
          </a:p>
          <a:p>
            <a:pPr marL="0" indent="0">
              <a:buNone/>
            </a:pPr>
            <a:endParaRPr lang="pt-BR" dirty="0"/>
          </a:p>
          <a:p>
            <a:pPr marL="0" indent="0">
              <a:buNone/>
            </a:pPr>
            <a:endParaRPr lang="pt-BR" dirty="0" smtClean="0"/>
          </a:p>
          <a:p>
            <a:pPr marL="0" indent="0">
              <a:buNone/>
            </a:pPr>
            <a:endParaRPr lang="pt-BR" dirty="0"/>
          </a:p>
          <a:p>
            <a:pPr marL="0" indent="0" algn="ctr">
              <a:buNone/>
            </a:pPr>
            <a:r>
              <a:rPr lang="pt-BR" sz="16000" b="1" dirty="0" smtClean="0">
                <a:solidFill>
                  <a:schemeClr val="bg1"/>
                </a:solidFill>
                <a:latin typeface="Bauhaus 93" panose="04030905020B02020C02" pitchFamily="82" charset="0"/>
              </a:rPr>
              <a:t>Obrigada!</a:t>
            </a:r>
            <a:endParaRPr lang="pt-BR" sz="16000" b="1" dirty="0">
              <a:solidFill>
                <a:schemeClr val="bg1"/>
              </a:solidFill>
              <a:latin typeface="Bauhaus 93" panose="04030905020B02020C02" pitchFamily="82" charset="0"/>
            </a:endParaRPr>
          </a:p>
        </p:txBody>
      </p:sp>
      <p:pic>
        <p:nvPicPr>
          <p:cNvPr id="2050" name="Picture 2" descr="http://www.anvisa.gov.br/hotsite/higienizesuasmaos/index/foto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87" y="4851250"/>
            <a:ext cx="3112765" cy="2006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63807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1511300" y="2996376"/>
            <a:ext cx="6913563" cy="40011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 eaLnBrk="0" hangingPunct="0"/>
            <a:endParaRPr lang="pt-BR" sz="2000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4" name="Retângulo 3"/>
          <p:cNvSpPr/>
          <p:nvPr/>
        </p:nvSpPr>
        <p:spPr>
          <a:xfrm>
            <a:off x="1115127" y="1000108"/>
            <a:ext cx="8028873" cy="45858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buBlip>
                <a:blip r:embed="rId3"/>
              </a:buBlip>
            </a:pPr>
            <a:r>
              <a:rPr lang="pt-BR" sz="2800" dirty="0" smtClean="0">
                <a:solidFill>
                  <a:srgbClr val="1F497D"/>
                </a:solidFill>
                <a:latin typeface="Calibri"/>
              </a:rPr>
              <a:t> </a:t>
            </a:r>
            <a:r>
              <a:rPr lang="pt-BR" sz="2400" dirty="0" smtClean="0">
                <a:solidFill>
                  <a:srgbClr val="1F497D"/>
                </a:solidFill>
                <a:latin typeface="Calibri"/>
              </a:rPr>
              <a:t>As </a:t>
            </a:r>
            <a:r>
              <a:rPr lang="pt-BR" sz="2400" dirty="0">
                <a:solidFill>
                  <a:srgbClr val="1F497D"/>
                </a:solidFill>
                <a:latin typeface="Calibri"/>
              </a:rPr>
              <a:t>Infecções relacionadas </a:t>
            </a:r>
            <a:r>
              <a:rPr lang="pt-BR" sz="2400" dirty="0" smtClean="0">
                <a:solidFill>
                  <a:srgbClr val="1F497D"/>
                </a:solidFill>
                <a:latin typeface="Calibri"/>
              </a:rPr>
              <a:t>à </a:t>
            </a:r>
            <a:r>
              <a:rPr lang="pt-BR" sz="2400" dirty="0">
                <a:solidFill>
                  <a:srgbClr val="1F497D"/>
                </a:solidFill>
                <a:latin typeface="Calibri"/>
              </a:rPr>
              <a:t>assistência </a:t>
            </a:r>
            <a:r>
              <a:rPr lang="pt-BR" sz="2400" dirty="0" smtClean="0">
                <a:solidFill>
                  <a:srgbClr val="1F497D"/>
                </a:solidFill>
                <a:latin typeface="Calibri"/>
              </a:rPr>
              <a:t>à saúde (IRAS) têm se tornado um problema crescente em maternidades que atendem recém-nascidos (</a:t>
            </a:r>
            <a:r>
              <a:rPr lang="pt-BR" sz="2400" dirty="0" err="1" smtClean="0">
                <a:solidFill>
                  <a:srgbClr val="1F497D"/>
                </a:solidFill>
                <a:latin typeface="Calibri"/>
              </a:rPr>
              <a:t>RNs</a:t>
            </a:r>
            <a:r>
              <a:rPr lang="pt-BR" sz="2400" dirty="0" smtClean="0">
                <a:solidFill>
                  <a:srgbClr val="1F497D"/>
                </a:solidFill>
                <a:latin typeface="Calibri"/>
              </a:rPr>
              <a:t>) de alto risco.</a:t>
            </a:r>
          </a:p>
          <a:p>
            <a:pPr lvl="0" algn="just"/>
            <a:endParaRPr lang="pt-BR" sz="2400" dirty="0" smtClean="0">
              <a:solidFill>
                <a:srgbClr val="1F497D"/>
              </a:solidFill>
              <a:latin typeface="Calibri"/>
            </a:endParaRPr>
          </a:p>
          <a:p>
            <a:pPr lvl="0" algn="just">
              <a:buBlip>
                <a:blip r:embed="rId3"/>
              </a:buBlip>
            </a:pPr>
            <a:r>
              <a:rPr lang="pt-BR" sz="2400" dirty="0" smtClean="0">
                <a:solidFill>
                  <a:srgbClr val="1F497D"/>
                </a:solidFill>
                <a:latin typeface="Calibri"/>
              </a:rPr>
              <a:t> As infecções primárias da corrente sanguínea (IPCS) associadas ao uso de cateter vascular central representam a topografia mais frequente.</a:t>
            </a:r>
          </a:p>
          <a:p>
            <a:pPr lvl="0" algn="just"/>
            <a:endParaRPr lang="pt-BR" sz="2400" dirty="0" smtClean="0">
              <a:solidFill>
                <a:srgbClr val="1F497D"/>
              </a:solidFill>
              <a:latin typeface="Calibri"/>
            </a:endParaRPr>
          </a:p>
          <a:p>
            <a:pPr lvl="0" algn="just">
              <a:buBlip>
                <a:blip r:embed="rId3"/>
              </a:buBlip>
            </a:pPr>
            <a:r>
              <a:rPr lang="pt-BR" sz="2400" dirty="0" smtClean="0">
                <a:solidFill>
                  <a:srgbClr val="1F497D"/>
                </a:solidFill>
                <a:latin typeface="Calibri"/>
              </a:rPr>
              <a:t> Elevam a  morbiletalidade dos RNs.</a:t>
            </a:r>
          </a:p>
          <a:p>
            <a:pPr lvl="0" algn="just"/>
            <a:endParaRPr lang="pt-BR" sz="2400" dirty="0" smtClean="0">
              <a:solidFill>
                <a:srgbClr val="1F497D"/>
              </a:solidFill>
              <a:latin typeface="Calibri"/>
            </a:endParaRPr>
          </a:p>
          <a:p>
            <a:pPr lvl="0" algn="just">
              <a:buBlip>
                <a:blip r:embed="rId3"/>
              </a:buBlip>
            </a:pPr>
            <a:r>
              <a:rPr lang="pt-BR" sz="2400" dirty="0" smtClean="0">
                <a:solidFill>
                  <a:srgbClr val="1F497D"/>
                </a:solidFill>
                <a:latin typeface="Calibri"/>
              </a:rPr>
              <a:t> A vigilância epidemiológica (VE) fornece o suporte adequado para as ações de prevenção </a:t>
            </a:r>
            <a:r>
              <a:rPr lang="pt-BR" sz="2400" dirty="0">
                <a:solidFill>
                  <a:srgbClr val="1F497D"/>
                </a:solidFill>
                <a:latin typeface="Calibri"/>
              </a:rPr>
              <a:t>e controle das IRAS .</a:t>
            </a:r>
            <a:endParaRPr lang="pt-BR" sz="2400" dirty="0" smtClean="0">
              <a:solidFill>
                <a:srgbClr val="1F497D"/>
              </a:solidFill>
              <a:latin typeface="Calibri"/>
            </a:endParaRPr>
          </a:p>
        </p:txBody>
      </p:sp>
      <p:sp>
        <p:nvSpPr>
          <p:cNvPr id="2" name="CaixaDeTexto 1"/>
          <p:cNvSpPr txBox="1"/>
          <p:nvPr/>
        </p:nvSpPr>
        <p:spPr>
          <a:xfrm>
            <a:off x="1000100" y="35518"/>
            <a:ext cx="81438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200" b="1" dirty="0" smtClean="0">
                <a:solidFill>
                  <a:srgbClr val="1F497D"/>
                </a:solidFill>
                <a:latin typeface="Calibri" panose="020F0502020204030204" pitchFamily="34" charset="0"/>
              </a:rPr>
              <a:t>Epidemiologia</a:t>
            </a:r>
            <a:endParaRPr lang="pt-BR" sz="3200" b="1" dirty="0">
              <a:solidFill>
                <a:srgbClr val="1F497D"/>
              </a:solidFill>
              <a:latin typeface="Calibri" panose="020F0502020204030204" pitchFamily="34" charset="0"/>
            </a:endParaRPr>
          </a:p>
        </p:txBody>
      </p:sp>
      <p:sp>
        <p:nvSpPr>
          <p:cNvPr id="3" name="CaixaDeTexto 2"/>
          <p:cNvSpPr txBox="1"/>
          <p:nvPr/>
        </p:nvSpPr>
        <p:spPr>
          <a:xfrm>
            <a:off x="5500694" y="5688449"/>
            <a:ext cx="343022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altLang="pt-BR" sz="1400" b="1" dirty="0" err="1">
                <a:solidFill>
                  <a:srgbClr val="1F497D"/>
                </a:solidFill>
                <a:latin typeface="Calibri" pitchFamily="34" charset="0"/>
                <a:cs typeface="Calibri" pitchFamily="34" charset="0"/>
              </a:rPr>
              <a:t>Stoll</a:t>
            </a:r>
            <a:r>
              <a:rPr lang="pt-BR" altLang="pt-BR" sz="1400" b="1" dirty="0">
                <a:solidFill>
                  <a:srgbClr val="1F497D"/>
                </a:solidFill>
                <a:latin typeface="Calibri" pitchFamily="34" charset="0"/>
                <a:cs typeface="Calibri" pitchFamily="34" charset="0"/>
              </a:rPr>
              <a:t>, BJ, et al. </a:t>
            </a:r>
            <a:r>
              <a:rPr lang="pt-BR" altLang="pt-BR" sz="1400" b="1" i="1" dirty="0">
                <a:solidFill>
                  <a:srgbClr val="1F497D"/>
                </a:solidFill>
                <a:latin typeface="Calibri" pitchFamily="34" charset="0"/>
                <a:cs typeface="Calibri" pitchFamily="34" charset="0"/>
              </a:rPr>
              <a:t>N </a:t>
            </a:r>
            <a:r>
              <a:rPr lang="pt-BR" altLang="pt-BR" sz="1400" b="1" i="1" dirty="0" err="1">
                <a:solidFill>
                  <a:srgbClr val="1F497D"/>
                </a:solidFill>
                <a:latin typeface="Calibri" pitchFamily="34" charset="0"/>
                <a:cs typeface="Calibri" pitchFamily="34" charset="0"/>
              </a:rPr>
              <a:t>Engl</a:t>
            </a:r>
            <a:r>
              <a:rPr lang="pt-BR" altLang="pt-BR" sz="1400" b="1" i="1" dirty="0">
                <a:solidFill>
                  <a:srgbClr val="1F497D"/>
                </a:solidFill>
                <a:latin typeface="Calibri" pitchFamily="34" charset="0"/>
                <a:cs typeface="Calibri" pitchFamily="34" charset="0"/>
              </a:rPr>
              <a:t> J </a:t>
            </a:r>
            <a:r>
              <a:rPr lang="pt-BR" altLang="pt-BR" sz="1400" b="1" i="1" dirty="0" err="1">
                <a:solidFill>
                  <a:srgbClr val="1F497D"/>
                </a:solidFill>
                <a:latin typeface="Calibri" pitchFamily="34" charset="0"/>
                <a:cs typeface="Calibri" pitchFamily="34" charset="0"/>
              </a:rPr>
              <a:t>Med</a:t>
            </a:r>
            <a:r>
              <a:rPr lang="pt-BR" altLang="pt-BR" sz="1400" b="1" dirty="0">
                <a:solidFill>
                  <a:srgbClr val="1F497D"/>
                </a:solidFill>
                <a:latin typeface="Calibri" pitchFamily="34" charset="0"/>
                <a:cs typeface="Calibri" pitchFamily="34" charset="0"/>
              </a:rPr>
              <a:t>, </a:t>
            </a:r>
            <a:r>
              <a:rPr lang="pt-BR" altLang="pt-BR" sz="1400" b="1" dirty="0" smtClean="0">
                <a:solidFill>
                  <a:srgbClr val="1F497D"/>
                </a:solidFill>
                <a:latin typeface="Calibri" pitchFamily="34" charset="0"/>
                <a:cs typeface="Calibri" pitchFamily="34" charset="0"/>
              </a:rPr>
              <a:t>2002</a:t>
            </a:r>
          </a:p>
          <a:p>
            <a:r>
              <a:rPr lang="pt-BR" altLang="pt-BR" sz="1400" b="1" dirty="0">
                <a:solidFill>
                  <a:srgbClr val="1F497D"/>
                </a:solidFill>
                <a:latin typeface="Calibri" pitchFamily="34" charset="0"/>
                <a:cs typeface="Calibri" pitchFamily="34" charset="0"/>
              </a:rPr>
              <a:t>Pessoa-Silva CL, et al. </a:t>
            </a:r>
            <a:r>
              <a:rPr lang="pt-BR" altLang="pt-BR" sz="1400" b="1" i="1" dirty="0">
                <a:solidFill>
                  <a:srgbClr val="1F497D"/>
                </a:solidFill>
                <a:latin typeface="Calibri" pitchFamily="34" charset="0"/>
                <a:cs typeface="Calibri" pitchFamily="34" charset="0"/>
              </a:rPr>
              <a:t>ICHE</a:t>
            </a:r>
            <a:r>
              <a:rPr lang="pt-BR" altLang="pt-BR" sz="1400" b="1" dirty="0">
                <a:solidFill>
                  <a:srgbClr val="1F497D"/>
                </a:solidFill>
                <a:latin typeface="Calibri" pitchFamily="34" charset="0"/>
                <a:cs typeface="Calibri" pitchFamily="34" charset="0"/>
              </a:rPr>
              <a:t>, </a:t>
            </a:r>
            <a:r>
              <a:rPr lang="pt-BR" altLang="pt-BR" sz="1400" b="1" dirty="0" smtClean="0">
                <a:solidFill>
                  <a:srgbClr val="1F497D"/>
                </a:solidFill>
                <a:latin typeface="Calibri" pitchFamily="34" charset="0"/>
                <a:cs typeface="Calibri" pitchFamily="34" charset="0"/>
              </a:rPr>
              <a:t>2004</a:t>
            </a:r>
          </a:p>
          <a:p>
            <a:r>
              <a:rPr lang="en-US" altLang="pt-BR" sz="1400" b="1" dirty="0" err="1">
                <a:solidFill>
                  <a:srgbClr val="1F497D"/>
                </a:solidFill>
                <a:latin typeface="Calibri" pitchFamily="34" charset="0"/>
                <a:cs typeface="Calibri" pitchFamily="34" charset="0"/>
              </a:rPr>
              <a:t>Gatsmeier</a:t>
            </a:r>
            <a:r>
              <a:rPr lang="en-US" altLang="pt-BR" sz="1400" b="1" dirty="0">
                <a:solidFill>
                  <a:srgbClr val="1F497D"/>
                </a:solidFill>
                <a:latin typeface="Calibri" pitchFamily="34" charset="0"/>
                <a:cs typeface="Calibri" pitchFamily="34" charset="0"/>
              </a:rPr>
              <a:t> P, </a:t>
            </a:r>
            <a:r>
              <a:rPr lang="en-US" altLang="pt-BR" sz="1400" b="1" dirty="0" err="1">
                <a:solidFill>
                  <a:srgbClr val="1F497D"/>
                </a:solidFill>
                <a:latin typeface="Calibri" pitchFamily="34" charset="0"/>
                <a:cs typeface="Calibri" pitchFamily="34" charset="0"/>
              </a:rPr>
              <a:t>Geffers</a:t>
            </a:r>
            <a:r>
              <a:rPr lang="en-US" altLang="pt-BR" sz="1400" b="1" dirty="0">
                <a:solidFill>
                  <a:srgbClr val="1F497D"/>
                </a:solidFill>
                <a:latin typeface="Calibri" pitchFamily="34" charset="0"/>
                <a:cs typeface="Calibri" pitchFamily="34" charset="0"/>
              </a:rPr>
              <a:t> C. </a:t>
            </a:r>
            <a:r>
              <a:rPr lang="en-US" altLang="pt-BR" sz="1400" b="1" i="1" dirty="0">
                <a:solidFill>
                  <a:srgbClr val="1F497D"/>
                </a:solidFill>
                <a:latin typeface="Calibri" pitchFamily="34" charset="0"/>
                <a:cs typeface="Calibri" pitchFamily="34" charset="0"/>
              </a:rPr>
              <a:t>J </a:t>
            </a:r>
            <a:r>
              <a:rPr lang="en-US" altLang="pt-BR" sz="1400" b="1" i="1" dirty="0" err="1">
                <a:solidFill>
                  <a:srgbClr val="1F497D"/>
                </a:solidFill>
                <a:latin typeface="Calibri" pitchFamily="34" charset="0"/>
                <a:cs typeface="Calibri" pitchFamily="34" charset="0"/>
              </a:rPr>
              <a:t>Hosp</a:t>
            </a:r>
            <a:r>
              <a:rPr lang="en-US" altLang="pt-BR" sz="1400" b="1" i="1" dirty="0">
                <a:solidFill>
                  <a:srgbClr val="1F497D"/>
                </a:solidFill>
                <a:latin typeface="Calibri" pitchFamily="34" charset="0"/>
                <a:cs typeface="Calibri" pitchFamily="34" charset="0"/>
              </a:rPr>
              <a:t> Infect</a:t>
            </a:r>
            <a:r>
              <a:rPr lang="en-US" altLang="pt-BR" sz="1400" b="1" dirty="0">
                <a:solidFill>
                  <a:srgbClr val="1F497D"/>
                </a:solidFill>
                <a:latin typeface="Calibri" pitchFamily="34" charset="0"/>
                <a:cs typeface="Calibri" pitchFamily="34" charset="0"/>
              </a:rPr>
              <a:t>, 2007</a:t>
            </a:r>
            <a:endParaRPr lang="pt-BR" altLang="pt-BR" sz="1400" b="1" dirty="0" smtClean="0">
              <a:solidFill>
                <a:srgbClr val="1F497D"/>
              </a:solidFill>
              <a:latin typeface="Calibri" pitchFamily="34" charset="0"/>
              <a:cs typeface="Calibri" pitchFamily="34" charset="0"/>
            </a:endParaRPr>
          </a:p>
          <a:p>
            <a:r>
              <a:rPr lang="en-US" altLang="pt-BR" sz="1400" b="1" dirty="0">
                <a:solidFill>
                  <a:srgbClr val="1F497D"/>
                </a:solidFill>
                <a:latin typeface="Calibri" pitchFamily="34" charset="0"/>
                <a:cs typeface="Calibri" pitchFamily="34" charset="0"/>
              </a:rPr>
              <a:t>Garland, J S. </a:t>
            </a:r>
            <a:r>
              <a:rPr lang="en-US" altLang="pt-BR" sz="1400" b="1" i="1" dirty="0">
                <a:solidFill>
                  <a:srgbClr val="1F497D"/>
                </a:solidFill>
                <a:latin typeface="Calibri" pitchFamily="34" charset="0"/>
                <a:cs typeface="Calibri" pitchFamily="34" charset="0"/>
              </a:rPr>
              <a:t>Clinics in Perinatology</a:t>
            </a:r>
            <a:r>
              <a:rPr lang="en-US" altLang="pt-BR" sz="1400" b="1" dirty="0">
                <a:solidFill>
                  <a:srgbClr val="1F497D"/>
                </a:solidFill>
                <a:latin typeface="Calibri" pitchFamily="34" charset="0"/>
                <a:cs typeface="Calibri" pitchFamily="34" charset="0"/>
              </a:rPr>
              <a:t>, </a:t>
            </a:r>
            <a:r>
              <a:rPr lang="en-US" altLang="pt-BR" sz="1400" b="1" dirty="0" smtClean="0">
                <a:solidFill>
                  <a:srgbClr val="1F497D"/>
                </a:solidFill>
                <a:latin typeface="Calibri" pitchFamily="34" charset="0"/>
                <a:cs typeface="Calibri" pitchFamily="34" charset="0"/>
              </a:rPr>
              <a:t>2010</a:t>
            </a:r>
          </a:p>
          <a:p>
            <a:r>
              <a:rPr lang="en-US" altLang="pt-BR" sz="1400" b="1" dirty="0" err="1" smtClean="0">
                <a:solidFill>
                  <a:srgbClr val="1F497D"/>
                </a:solidFill>
                <a:latin typeface="Calibri" pitchFamily="34" charset="0"/>
                <a:cs typeface="Calibri" pitchFamily="34" charset="0"/>
              </a:rPr>
              <a:t>Dudeck</a:t>
            </a:r>
            <a:r>
              <a:rPr lang="en-US" altLang="pt-BR" sz="1400" b="1" dirty="0" smtClean="0">
                <a:solidFill>
                  <a:srgbClr val="1F497D"/>
                </a:solidFill>
                <a:latin typeface="Calibri" pitchFamily="34" charset="0"/>
                <a:cs typeface="Calibri" pitchFamily="34" charset="0"/>
              </a:rPr>
              <a:t>, M A, et al., AJIC, 2013</a:t>
            </a:r>
            <a:endParaRPr lang="pt-BR" altLang="pt-BR" sz="1400" b="1" dirty="0">
              <a:solidFill>
                <a:srgbClr val="1F497D"/>
              </a:solidFill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2662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5" grpId="0" build="allAtOnce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1511300" y="2996376"/>
            <a:ext cx="6913563" cy="40011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 eaLnBrk="0" hangingPunct="0"/>
            <a:endParaRPr lang="pt-BR" sz="2000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4" name="Retângulo 3"/>
          <p:cNvSpPr/>
          <p:nvPr/>
        </p:nvSpPr>
        <p:spPr>
          <a:xfrm>
            <a:off x="1214414" y="642918"/>
            <a:ext cx="7632848" cy="47397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>
              <a:spcBef>
                <a:spcPct val="20000"/>
              </a:spcBef>
            </a:pPr>
            <a:r>
              <a:rPr lang="pt-BR" sz="3200" b="1" dirty="0" smtClean="0">
                <a:solidFill>
                  <a:srgbClr val="1F497D"/>
                </a:solidFill>
                <a:latin typeface="Calibri"/>
              </a:rPr>
              <a:t>OBJETIVO</a:t>
            </a:r>
            <a:endParaRPr lang="pt-BR" sz="3000" dirty="0" smtClean="0">
              <a:solidFill>
                <a:srgbClr val="1F497D"/>
              </a:solidFill>
              <a:latin typeface="Calibri"/>
            </a:endParaRPr>
          </a:p>
          <a:p>
            <a:pPr marL="342900" lvl="0" indent="-342900" algn="just">
              <a:spcBef>
                <a:spcPct val="20000"/>
              </a:spcBef>
            </a:pPr>
            <a:endParaRPr lang="pt-BR" sz="2000" dirty="0" smtClean="0">
              <a:solidFill>
                <a:srgbClr val="1F497D"/>
              </a:solidFill>
              <a:latin typeface="Calibri"/>
            </a:endParaRPr>
          </a:p>
          <a:p>
            <a:pPr marL="342900" lvl="0" indent="-342900" algn="just">
              <a:spcBef>
                <a:spcPct val="20000"/>
              </a:spcBef>
              <a:buBlip>
                <a:blip r:embed="rId3"/>
              </a:buBlip>
            </a:pPr>
            <a:r>
              <a:rPr lang="pt-BR" sz="3000" dirty="0" smtClean="0">
                <a:solidFill>
                  <a:srgbClr val="1F497D"/>
                </a:solidFill>
                <a:latin typeface="Calibri"/>
              </a:rPr>
              <a:t>Avaliar a incidência e densidade de incidência das infecções relacionadas à assistência à saúde, entre </a:t>
            </a:r>
            <a:r>
              <a:rPr lang="pt-BR" sz="3000" dirty="0">
                <a:solidFill>
                  <a:srgbClr val="1F497D"/>
                </a:solidFill>
                <a:latin typeface="Calibri"/>
              </a:rPr>
              <a:t>os </a:t>
            </a:r>
            <a:r>
              <a:rPr lang="pt-BR" sz="3000" dirty="0" smtClean="0">
                <a:solidFill>
                  <a:srgbClr val="1F497D"/>
                </a:solidFill>
                <a:latin typeface="Calibri"/>
              </a:rPr>
              <a:t>recém-nascidos  admitidos numa Unidade Neonatal nível III no período de janeiro de 2012 a dezembro de 2013 e, a partir desta avaliação, propor ações preventivas.</a:t>
            </a:r>
          </a:p>
          <a:p>
            <a:pPr lvl="0" algn="just"/>
            <a:endParaRPr lang="pt-BR" sz="3000" dirty="0" smtClean="0">
              <a:solidFill>
                <a:srgbClr val="1F497D"/>
              </a:solidFill>
              <a:latin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2662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5" grpId="0" build="allAtOnce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1511300" y="2996376"/>
            <a:ext cx="6913563" cy="40011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 eaLnBrk="0" hangingPunct="0"/>
            <a:endParaRPr lang="pt-BR" sz="2000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4" name="Retângulo 3"/>
          <p:cNvSpPr/>
          <p:nvPr/>
        </p:nvSpPr>
        <p:spPr>
          <a:xfrm>
            <a:off x="1151112" y="428604"/>
            <a:ext cx="7778606" cy="72573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>
              <a:spcBef>
                <a:spcPct val="20000"/>
              </a:spcBef>
            </a:pPr>
            <a:r>
              <a:rPr lang="pt-BR" sz="3200" b="1" dirty="0" smtClean="0">
                <a:solidFill>
                  <a:srgbClr val="1F497D"/>
                </a:solidFill>
                <a:latin typeface="Calibri"/>
              </a:rPr>
              <a:t>MÉTODO</a:t>
            </a:r>
            <a:endParaRPr lang="pt-BR" sz="3200" dirty="0" smtClean="0">
              <a:solidFill>
                <a:srgbClr val="1F497D"/>
              </a:solidFill>
              <a:latin typeface="Calibri"/>
            </a:endParaRPr>
          </a:p>
          <a:p>
            <a:pPr marL="342900" lvl="0" indent="-342900" algn="just">
              <a:spcBef>
                <a:spcPct val="20000"/>
              </a:spcBef>
            </a:pPr>
            <a:endParaRPr lang="pt-BR" sz="2000" dirty="0" smtClean="0">
              <a:solidFill>
                <a:srgbClr val="1F497D"/>
              </a:solidFill>
              <a:latin typeface="Calibri"/>
            </a:endParaRPr>
          </a:p>
          <a:p>
            <a:pPr marL="342900" lvl="0" indent="-342900" algn="just">
              <a:spcBef>
                <a:spcPct val="20000"/>
              </a:spcBef>
              <a:buBlip>
                <a:blip r:embed="rId3"/>
              </a:buBlip>
            </a:pPr>
            <a:r>
              <a:rPr lang="pt-BR" sz="2800" dirty="0" smtClean="0">
                <a:solidFill>
                  <a:srgbClr val="1F497D"/>
                </a:solidFill>
                <a:latin typeface="Calibri"/>
              </a:rPr>
              <a:t>Todos os recém-nascidos admitidos entre janeiro de 2012 a dezembro de 2013 foram acompanhados numa coorte até a sua saída por alta ou óbito.</a:t>
            </a:r>
          </a:p>
          <a:p>
            <a:pPr marL="342900" lvl="0" indent="-342900" algn="just">
              <a:spcBef>
                <a:spcPct val="20000"/>
              </a:spcBef>
              <a:buBlip>
                <a:blip r:embed="rId3"/>
              </a:buBlip>
            </a:pPr>
            <a:endParaRPr lang="pt-BR" sz="1000" dirty="0" smtClean="0">
              <a:solidFill>
                <a:srgbClr val="1F497D"/>
              </a:solidFill>
              <a:latin typeface="Calibri"/>
            </a:endParaRPr>
          </a:p>
          <a:p>
            <a:pPr marL="342900" lvl="0" indent="-342900" algn="just">
              <a:spcBef>
                <a:spcPct val="20000"/>
              </a:spcBef>
              <a:buBlip>
                <a:blip r:embed="rId3"/>
              </a:buBlip>
            </a:pPr>
            <a:r>
              <a:rPr lang="pt-BR" sz="2800" dirty="0" smtClean="0">
                <a:solidFill>
                  <a:srgbClr val="1F497D"/>
                </a:solidFill>
                <a:latin typeface="Calibri"/>
              </a:rPr>
              <a:t>Foram utilizados os critérios da Agência Nacional de Vigilância Sanitária (2010), excluídas as infecções de origem materna.</a:t>
            </a:r>
          </a:p>
          <a:p>
            <a:pPr lvl="0" algn="just">
              <a:spcBef>
                <a:spcPct val="20000"/>
              </a:spcBef>
            </a:pPr>
            <a:endParaRPr lang="pt-BR" sz="2800" dirty="0" smtClean="0">
              <a:solidFill>
                <a:srgbClr val="1F497D"/>
              </a:solidFill>
              <a:latin typeface="Calibri"/>
            </a:endParaRPr>
          </a:p>
          <a:p>
            <a:pPr marL="342900" lvl="0" indent="-342900" algn="just">
              <a:spcBef>
                <a:spcPct val="20000"/>
              </a:spcBef>
              <a:buBlip>
                <a:blip r:embed="rId3"/>
              </a:buBlip>
            </a:pPr>
            <a:r>
              <a:rPr lang="pt-BR" sz="2800" dirty="0" smtClean="0">
                <a:solidFill>
                  <a:srgbClr val="1F497D"/>
                </a:solidFill>
                <a:latin typeface="Calibri"/>
              </a:rPr>
              <a:t>As infecções identificadas foram estratificadas pelo peso ao nascer. </a:t>
            </a:r>
          </a:p>
          <a:p>
            <a:pPr lvl="0" algn="just">
              <a:spcBef>
                <a:spcPct val="20000"/>
              </a:spcBef>
            </a:pPr>
            <a:endParaRPr lang="pt-BR" sz="2800" dirty="0">
              <a:solidFill>
                <a:srgbClr val="1F497D"/>
              </a:solidFill>
              <a:latin typeface="Calibri"/>
            </a:endParaRPr>
          </a:p>
          <a:p>
            <a:pPr lvl="0" algn="just">
              <a:spcBef>
                <a:spcPct val="20000"/>
              </a:spcBef>
            </a:pPr>
            <a:r>
              <a:rPr lang="pt-BR" sz="2800" dirty="0" smtClean="0">
                <a:solidFill>
                  <a:srgbClr val="1F497D"/>
                </a:solidFill>
                <a:latin typeface="Calibri"/>
              </a:rPr>
              <a:t> </a:t>
            </a:r>
          </a:p>
          <a:p>
            <a:pPr lvl="0" algn="just"/>
            <a:endParaRPr lang="pt-BR" sz="3000" dirty="0" smtClean="0">
              <a:solidFill>
                <a:srgbClr val="1F497D"/>
              </a:solidFill>
              <a:latin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2662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5" grpId="0" build="allAtOnce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0" y="214290"/>
            <a:ext cx="9144000" cy="4525963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pt-BR" b="1" dirty="0" smtClean="0">
                <a:solidFill>
                  <a:schemeClr val="tx2"/>
                </a:solidFill>
              </a:rPr>
              <a:t>RESULTADOS</a:t>
            </a:r>
          </a:p>
          <a:p>
            <a:pPr algn="just">
              <a:buNone/>
            </a:pPr>
            <a:endParaRPr lang="pt-BR" b="1" dirty="0">
              <a:solidFill>
                <a:schemeClr val="tx2"/>
              </a:solidFill>
            </a:endParaRPr>
          </a:p>
          <a:p>
            <a:pPr algn="just">
              <a:buNone/>
            </a:pPr>
            <a:r>
              <a:rPr lang="pt-BR" b="1" dirty="0" smtClean="0">
                <a:solidFill>
                  <a:schemeClr val="tx2"/>
                </a:solidFill>
              </a:rPr>
              <a:t> </a:t>
            </a:r>
          </a:p>
          <a:p>
            <a:pPr algn="just"/>
            <a:endParaRPr lang="pt-BR" sz="1000" b="1" dirty="0" smtClean="0">
              <a:solidFill>
                <a:schemeClr val="tx2"/>
              </a:solidFill>
            </a:endParaRPr>
          </a:p>
          <a:p>
            <a:pPr algn="just">
              <a:buNone/>
            </a:pPr>
            <a:r>
              <a:rPr lang="pt-BR" dirty="0" smtClean="0">
                <a:solidFill>
                  <a:schemeClr val="tx2"/>
                </a:solidFill>
              </a:rPr>
              <a:t>     </a:t>
            </a:r>
            <a:endParaRPr lang="pt-BR" dirty="0"/>
          </a:p>
        </p:txBody>
      </p:sp>
      <p:graphicFrame>
        <p:nvGraphicFramePr>
          <p:cNvPr id="9" name="Tabela 8"/>
          <p:cNvGraphicFramePr>
            <a:graphicFrameLocks noGrp="1"/>
          </p:cNvGraphicFramePr>
          <p:nvPr/>
        </p:nvGraphicFramePr>
        <p:xfrm>
          <a:off x="268941" y="4518212"/>
          <a:ext cx="208280" cy="1739153"/>
        </p:xfrm>
        <a:graphic>
          <a:graphicData uri="http://schemas.openxmlformats.org/drawingml/2006/table">
            <a:tbl>
              <a:tblPr/>
              <a:tblGrid>
                <a:gridCol w="208280"/>
              </a:tblGrid>
              <a:tr h="1739153">
                <a:tc>
                  <a:txBody>
                    <a:bodyPr/>
                    <a:lstStyle/>
                    <a:p>
                      <a:endParaRPr lang="pt-BR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7615645"/>
              </p:ext>
            </p:extLst>
          </p:nvPr>
        </p:nvGraphicFramePr>
        <p:xfrm>
          <a:off x="214282" y="1428736"/>
          <a:ext cx="8715435" cy="4786346"/>
        </p:xfrm>
        <a:graphic>
          <a:graphicData uri="http://schemas.openxmlformats.org/drawingml/2006/table">
            <a:tbl>
              <a:tblPr firstRow="1" firstCol="1" bandRow="1"/>
              <a:tblGrid>
                <a:gridCol w="3357586"/>
                <a:gridCol w="928694"/>
                <a:gridCol w="857256"/>
                <a:gridCol w="857256"/>
                <a:gridCol w="1000132"/>
                <a:gridCol w="857256"/>
                <a:gridCol w="857255"/>
              </a:tblGrid>
              <a:tr h="128407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b="1" dirty="0" smtClean="0">
                          <a:effectLst/>
                          <a:latin typeface="Arial Narrow" panose="020B0606020202030204" pitchFamily="34" charset="0"/>
                          <a:ea typeface="Times New Roman"/>
                          <a:cs typeface="Times New Roman"/>
                        </a:rPr>
                        <a:t>2012</a:t>
                      </a:r>
                      <a:r>
                        <a:rPr lang="pt-BR" sz="2000" b="1" dirty="0">
                          <a:effectLst/>
                          <a:latin typeface="Arial Narrow" panose="020B0606020202030204" pitchFamily="34" charset="0"/>
                          <a:ea typeface="Times New Roman"/>
                          <a:cs typeface="Times New Roman"/>
                        </a:rPr>
                        <a:t> </a:t>
                      </a:r>
                      <a:endParaRPr lang="pt-BR" sz="2000" b="1" dirty="0">
                        <a:effectLst/>
                        <a:latin typeface="Arial Narrow" panose="020B0606020202030204" pitchFamily="34" charset="0"/>
                        <a:ea typeface="Calibri"/>
                        <a:cs typeface="Times New Roman"/>
                      </a:endParaRPr>
                    </a:p>
                  </a:txBody>
                  <a:tcPr marL="35429" marR="35429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000" b="1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&lt; 750g</a:t>
                      </a:r>
                      <a:endParaRPr lang="pt-BR" sz="2000" b="1" dirty="0">
                        <a:latin typeface="Arial Narrow" panose="020B0606020202030204" pitchFamily="34" charset="0"/>
                      </a:endParaRPr>
                    </a:p>
                  </a:txBody>
                  <a:tcPr marL="35429" marR="35429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000" b="1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750 a 999g</a:t>
                      </a:r>
                      <a:endParaRPr lang="pt-BR" sz="2000" b="1" dirty="0">
                        <a:latin typeface="Arial Narrow" panose="020B0606020202030204" pitchFamily="34" charset="0"/>
                      </a:endParaRPr>
                    </a:p>
                  </a:txBody>
                  <a:tcPr marL="35429" marR="35429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000" b="1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1000g a 1499g</a:t>
                      </a:r>
                      <a:endParaRPr lang="pt-BR" sz="2000" b="1" dirty="0">
                        <a:latin typeface="Arial Narrow" panose="020B0606020202030204" pitchFamily="34" charset="0"/>
                      </a:endParaRPr>
                    </a:p>
                  </a:txBody>
                  <a:tcPr marL="35429" marR="35429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000" b="1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1500 a 2499g </a:t>
                      </a:r>
                      <a:endParaRPr lang="pt-BR" sz="2000" b="1" dirty="0">
                        <a:latin typeface="Arial Narrow" panose="020B0606020202030204" pitchFamily="34" charset="0"/>
                      </a:endParaRPr>
                    </a:p>
                  </a:txBody>
                  <a:tcPr marL="35429" marR="35429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000" b="1" dirty="0" smtClean="0">
                          <a:effectLst/>
                          <a:latin typeface="Arial Narrow" panose="020B0606020202030204" pitchFamily="34" charset="0"/>
                          <a:ea typeface="Times New Roman"/>
                          <a:cs typeface="Times New Roman"/>
                        </a:rPr>
                        <a:t>≥ 2500g</a:t>
                      </a:r>
                      <a:endParaRPr lang="pt-BR" sz="2000" b="1" dirty="0">
                        <a:latin typeface="Arial Narrow" panose="020B0606020202030204" pitchFamily="34" charset="0"/>
                      </a:endParaRPr>
                    </a:p>
                  </a:txBody>
                  <a:tcPr marL="35429" marR="35429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000" b="1" dirty="0" smtClean="0">
                          <a:latin typeface="Arial Narrow" panose="020B0606020202030204" pitchFamily="34" charset="0"/>
                        </a:rPr>
                        <a:t>TOTAL</a:t>
                      </a:r>
                      <a:endParaRPr lang="pt-BR" sz="2000" b="1" dirty="0">
                        <a:latin typeface="Arial Narrow" panose="020B0606020202030204" pitchFamily="34" charset="0"/>
                      </a:endParaRPr>
                    </a:p>
                  </a:txBody>
                  <a:tcPr marL="35429" marR="35429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51263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b="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/>
                          <a:cs typeface="Times New Roman"/>
                        </a:rPr>
                        <a:t>INCIDÊNCIA  ACUMULADA  (%)</a:t>
                      </a:r>
                      <a:endParaRPr lang="pt-BR" sz="2000" b="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Calibri"/>
                        <a:cs typeface="Times New Roman"/>
                      </a:endParaRPr>
                    </a:p>
                  </a:txBody>
                  <a:tcPr marL="35429" marR="35429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b="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/>
                          <a:cs typeface="Times New Roman"/>
                        </a:rPr>
                        <a:t>72</a:t>
                      </a:r>
                      <a:endParaRPr lang="pt-BR" sz="2000" b="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Calibri"/>
                        <a:cs typeface="Times New Roman"/>
                      </a:endParaRPr>
                    </a:p>
                  </a:txBody>
                  <a:tcPr marL="35429" marR="35429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b="1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/>
                          <a:cs typeface="Times New Roman"/>
                        </a:rPr>
                        <a:t>84</a:t>
                      </a:r>
                      <a:endParaRPr lang="pt-BR" sz="20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Calibri"/>
                        <a:cs typeface="Times New Roman"/>
                      </a:endParaRPr>
                    </a:p>
                  </a:txBody>
                  <a:tcPr marL="35429" marR="35429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b="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/>
                          <a:cs typeface="Times New Roman"/>
                        </a:rPr>
                        <a:t>33</a:t>
                      </a:r>
                      <a:endParaRPr lang="pt-BR" sz="2000" b="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Calibri"/>
                        <a:cs typeface="Times New Roman"/>
                      </a:endParaRPr>
                    </a:p>
                  </a:txBody>
                  <a:tcPr marL="35429" marR="35429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b="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/>
                          <a:cs typeface="Times New Roman"/>
                        </a:rPr>
                        <a:t>10</a:t>
                      </a:r>
                      <a:endParaRPr lang="pt-BR" sz="2000" b="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Calibri"/>
                        <a:cs typeface="Times New Roman"/>
                      </a:endParaRPr>
                    </a:p>
                  </a:txBody>
                  <a:tcPr marL="35429" marR="35429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b="1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/>
                          <a:cs typeface="Times New Roman"/>
                        </a:rPr>
                        <a:t>7</a:t>
                      </a:r>
                      <a:endParaRPr lang="pt-BR" sz="20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Calibri"/>
                        <a:cs typeface="Times New Roman"/>
                      </a:endParaRPr>
                    </a:p>
                  </a:txBody>
                  <a:tcPr marL="35429" marR="35429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b="1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/>
                          <a:cs typeface="Times New Roman"/>
                        </a:rPr>
                        <a:t>19</a:t>
                      </a:r>
                      <a:endParaRPr lang="pt-BR" sz="20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Calibri"/>
                        <a:cs typeface="Times New Roman"/>
                      </a:endParaRPr>
                    </a:p>
                  </a:txBody>
                  <a:tcPr marL="35429" marR="35429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63218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b="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Times New Roman"/>
                          <a:cs typeface="Times New Roman"/>
                        </a:rPr>
                        <a:t>DENSIDADE DE INCIDÊNCIA  (DI)</a:t>
                      </a:r>
                      <a:endParaRPr lang="pt-BR" sz="2000" b="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Calibri"/>
                        <a:cs typeface="Times New Roman"/>
                      </a:endParaRPr>
                    </a:p>
                  </a:txBody>
                  <a:tcPr marL="35429" marR="35429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b="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Times New Roman"/>
                          <a:cs typeface="Times New Roman"/>
                        </a:rPr>
                        <a:t>31</a:t>
                      </a:r>
                      <a:endParaRPr lang="pt-BR" sz="2000" b="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Calibri"/>
                        <a:cs typeface="Times New Roman"/>
                      </a:endParaRPr>
                    </a:p>
                  </a:txBody>
                  <a:tcPr marL="35429" marR="35429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b="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Times New Roman"/>
                          <a:cs typeface="Times New Roman"/>
                        </a:rPr>
                        <a:t>23</a:t>
                      </a:r>
                      <a:endParaRPr lang="pt-BR" sz="2000" b="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Calibri"/>
                        <a:cs typeface="Times New Roman"/>
                      </a:endParaRPr>
                    </a:p>
                  </a:txBody>
                  <a:tcPr marL="35429" marR="35429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b="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Times New Roman"/>
                          <a:cs typeface="Times New Roman"/>
                        </a:rPr>
                        <a:t>17</a:t>
                      </a:r>
                      <a:endParaRPr lang="pt-BR" sz="2000" b="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Calibri"/>
                        <a:cs typeface="Times New Roman"/>
                      </a:endParaRPr>
                    </a:p>
                  </a:txBody>
                  <a:tcPr marL="35429" marR="35429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b="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Times New Roman"/>
                          <a:cs typeface="Times New Roman"/>
                        </a:rPr>
                        <a:t>10</a:t>
                      </a:r>
                      <a:endParaRPr lang="pt-BR" sz="2000" b="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Calibri"/>
                        <a:cs typeface="Times New Roman"/>
                      </a:endParaRPr>
                    </a:p>
                  </a:txBody>
                  <a:tcPr marL="35429" marR="35429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b="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Times New Roman"/>
                          <a:cs typeface="Times New Roman"/>
                        </a:rPr>
                        <a:t>13</a:t>
                      </a:r>
                      <a:endParaRPr lang="pt-BR" sz="2000" b="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Calibri"/>
                        <a:cs typeface="Times New Roman"/>
                      </a:endParaRPr>
                    </a:p>
                  </a:txBody>
                  <a:tcPr marL="35429" marR="35429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b="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Times New Roman"/>
                          <a:cs typeface="Times New Roman"/>
                        </a:rPr>
                        <a:t>16</a:t>
                      </a:r>
                      <a:endParaRPr lang="pt-BR" sz="2000" b="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Calibri"/>
                        <a:cs typeface="Times New Roman"/>
                      </a:endParaRPr>
                    </a:p>
                  </a:txBody>
                  <a:tcPr marL="35429" marR="35429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7150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b="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Times New Roman"/>
                          <a:cs typeface="Times New Roman"/>
                        </a:rPr>
                        <a:t>DI IPCSLC CUM</a:t>
                      </a:r>
                      <a:endParaRPr lang="pt-BR" sz="2000" b="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Calibri"/>
                        <a:cs typeface="Times New Roman"/>
                      </a:endParaRPr>
                    </a:p>
                  </a:txBody>
                  <a:tcPr marL="35429" marR="35429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b="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Times New Roman"/>
                          <a:cs typeface="Times New Roman"/>
                        </a:rPr>
                        <a:t>25</a:t>
                      </a:r>
                      <a:endParaRPr lang="pt-BR" sz="2000" b="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Calibri"/>
                        <a:cs typeface="Times New Roman"/>
                      </a:endParaRPr>
                    </a:p>
                  </a:txBody>
                  <a:tcPr marL="35429" marR="35429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b="1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Times New Roman"/>
                          <a:cs typeface="Times New Roman"/>
                        </a:rPr>
                        <a:t>55</a:t>
                      </a:r>
                      <a:endParaRPr lang="pt-BR" sz="20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Calibri"/>
                        <a:cs typeface="Times New Roman"/>
                      </a:endParaRPr>
                    </a:p>
                  </a:txBody>
                  <a:tcPr marL="35429" marR="35429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b="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Times New Roman"/>
                          <a:cs typeface="Times New Roman"/>
                        </a:rPr>
                        <a:t>39</a:t>
                      </a:r>
                      <a:endParaRPr lang="pt-BR" sz="2000" b="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Calibri"/>
                        <a:cs typeface="Times New Roman"/>
                      </a:endParaRPr>
                    </a:p>
                  </a:txBody>
                  <a:tcPr marL="35429" marR="35429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b="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Times New Roman"/>
                          <a:cs typeface="Times New Roman"/>
                        </a:rPr>
                        <a:t>38</a:t>
                      </a:r>
                      <a:endParaRPr lang="pt-BR" sz="2000" b="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Calibri"/>
                        <a:cs typeface="Times New Roman"/>
                      </a:endParaRPr>
                    </a:p>
                  </a:txBody>
                  <a:tcPr marL="35429" marR="35429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b="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Times New Roman"/>
                          <a:cs typeface="Times New Roman"/>
                        </a:rPr>
                        <a:t>8</a:t>
                      </a:r>
                      <a:endParaRPr lang="pt-BR" sz="2000" b="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Calibri"/>
                        <a:cs typeface="Times New Roman"/>
                      </a:endParaRPr>
                    </a:p>
                  </a:txBody>
                  <a:tcPr marL="35429" marR="35429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b="1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Times New Roman"/>
                          <a:cs typeface="Times New Roman"/>
                        </a:rPr>
                        <a:t>40</a:t>
                      </a:r>
                      <a:endParaRPr lang="pt-BR" sz="20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Calibri"/>
                        <a:cs typeface="Times New Roman"/>
                      </a:endParaRPr>
                    </a:p>
                  </a:txBody>
                  <a:tcPr marL="35429" marR="35429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  <a:tr h="57150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b="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Times New Roman"/>
                          <a:cs typeface="Times New Roman"/>
                        </a:rPr>
                        <a:t>DI IPCSLC CVC</a:t>
                      </a:r>
                      <a:endParaRPr lang="pt-BR" sz="2000" b="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Calibri"/>
                        <a:cs typeface="Times New Roman"/>
                      </a:endParaRPr>
                    </a:p>
                  </a:txBody>
                  <a:tcPr marL="35429" marR="35429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b="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Times New Roman"/>
                          <a:cs typeface="Times New Roman"/>
                        </a:rPr>
                        <a:t>21</a:t>
                      </a:r>
                      <a:endParaRPr lang="pt-BR" sz="2000" b="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Calibri"/>
                        <a:cs typeface="Times New Roman"/>
                      </a:endParaRPr>
                    </a:p>
                  </a:txBody>
                  <a:tcPr marL="35429" marR="35429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b="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Times New Roman"/>
                          <a:cs typeface="Times New Roman"/>
                        </a:rPr>
                        <a:t>9</a:t>
                      </a:r>
                      <a:endParaRPr lang="pt-BR" sz="2000" b="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Calibri"/>
                        <a:cs typeface="Times New Roman"/>
                      </a:endParaRPr>
                    </a:p>
                  </a:txBody>
                  <a:tcPr marL="35429" marR="35429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b="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Times New Roman"/>
                          <a:cs typeface="Times New Roman"/>
                        </a:rPr>
                        <a:t>7</a:t>
                      </a:r>
                      <a:endParaRPr lang="pt-BR" sz="2000" b="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Calibri"/>
                        <a:cs typeface="Times New Roman"/>
                      </a:endParaRPr>
                    </a:p>
                  </a:txBody>
                  <a:tcPr marL="35429" marR="35429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b="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Times New Roman"/>
                          <a:cs typeface="Times New Roman"/>
                        </a:rPr>
                        <a:t>22</a:t>
                      </a:r>
                      <a:endParaRPr lang="pt-BR" sz="2000" b="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Calibri"/>
                        <a:cs typeface="Times New Roman"/>
                      </a:endParaRPr>
                    </a:p>
                  </a:txBody>
                  <a:tcPr marL="35429" marR="35429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b="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Times New Roman"/>
                          <a:cs typeface="Times New Roman"/>
                        </a:rPr>
                        <a:t>9</a:t>
                      </a:r>
                      <a:endParaRPr lang="pt-BR" sz="2000" b="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Calibri"/>
                        <a:cs typeface="Times New Roman"/>
                      </a:endParaRPr>
                    </a:p>
                  </a:txBody>
                  <a:tcPr marL="35429" marR="35429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b="1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Times New Roman"/>
                          <a:cs typeface="Times New Roman"/>
                        </a:rPr>
                        <a:t>13</a:t>
                      </a:r>
                      <a:endParaRPr lang="pt-BR" sz="20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Calibri"/>
                        <a:cs typeface="Times New Roman"/>
                      </a:endParaRPr>
                    </a:p>
                  </a:txBody>
                  <a:tcPr marL="35429" marR="35429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64294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b="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Times New Roman"/>
                          <a:cs typeface="Times New Roman"/>
                        </a:rPr>
                        <a:t>DI IPCSLC PICC</a:t>
                      </a:r>
                      <a:endParaRPr lang="pt-BR" sz="2000" b="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Calibri"/>
                        <a:cs typeface="Times New Roman"/>
                      </a:endParaRPr>
                    </a:p>
                  </a:txBody>
                  <a:tcPr marL="35429" marR="35429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b="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Times New Roman"/>
                          <a:cs typeface="Times New Roman"/>
                        </a:rPr>
                        <a:t>28</a:t>
                      </a:r>
                      <a:endParaRPr lang="pt-BR" sz="2000" b="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Calibri"/>
                        <a:cs typeface="Times New Roman"/>
                      </a:endParaRPr>
                    </a:p>
                  </a:txBody>
                  <a:tcPr marL="35429" marR="35429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b="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Times New Roman"/>
                          <a:cs typeface="Times New Roman"/>
                        </a:rPr>
                        <a:t>21</a:t>
                      </a:r>
                      <a:endParaRPr lang="pt-BR" sz="2000" b="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Calibri"/>
                        <a:cs typeface="Times New Roman"/>
                      </a:endParaRPr>
                    </a:p>
                  </a:txBody>
                  <a:tcPr marL="35429" marR="35429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b="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Times New Roman"/>
                          <a:cs typeface="Times New Roman"/>
                        </a:rPr>
                        <a:t>19</a:t>
                      </a:r>
                      <a:endParaRPr lang="pt-BR" sz="2000" b="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Calibri"/>
                        <a:cs typeface="Times New Roman"/>
                      </a:endParaRPr>
                    </a:p>
                  </a:txBody>
                  <a:tcPr marL="35429" marR="35429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b="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Times New Roman"/>
                          <a:cs typeface="Times New Roman"/>
                        </a:rPr>
                        <a:t>10</a:t>
                      </a:r>
                      <a:endParaRPr lang="pt-BR" sz="2000" b="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Calibri"/>
                        <a:cs typeface="Times New Roman"/>
                      </a:endParaRPr>
                    </a:p>
                  </a:txBody>
                  <a:tcPr marL="35429" marR="35429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b="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Times New Roman"/>
                          <a:cs typeface="Times New Roman"/>
                        </a:rPr>
                        <a:t>0</a:t>
                      </a:r>
                      <a:endParaRPr lang="pt-BR" sz="2000" b="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Calibri"/>
                        <a:cs typeface="Times New Roman"/>
                      </a:endParaRPr>
                    </a:p>
                  </a:txBody>
                  <a:tcPr marL="35429" marR="35429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b="1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Times New Roman"/>
                          <a:cs typeface="Times New Roman"/>
                        </a:rPr>
                        <a:t>19</a:t>
                      </a:r>
                      <a:endParaRPr lang="pt-BR" sz="20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Calibri"/>
                        <a:cs typeface="Times New Roman"/>
                      </a:endParaRPr>
                    </a:p>
                  </a:txBody>
                  <a:tcPr marL="35429" marR="35429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7150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b="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Times New Roman"/>
                          <a:cs typeface="Times New Roman"/>
                        </a:rPr>
                        <a:t>DI PAV VM-DIA</a:t>
                      </a:r>
                      <a:endParaRPr lang="pt-BR" sz="2000" b="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Calibri"/>
                        <a:cs typeface="Times New Roman"/>
                      </a:endParaRPr>
                    </a:p>
                  </a:txBody>
                  <a:tcPr marL="35429" marR="35429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b="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Times New Roman"/>
                          <a:cs typeface="Times New Roman"/>
                        </a:rPr>
                        <a:t>18</a:t>
                      </a:r>
                      <a:endParaRPr lang="pt-BR" sz="2000" b="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Calibri"/>
                        <a:cs typeface="Times New Roman"/>
                      </a:endParaRPr>
                    </a:p>
                  </a:txBody>
                  <a:tcPr marL="35429" marR="35429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b="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Times New Roman"/>
                          <a:cs typeface="Times New Roman"/>
                        </a:rPr>
                        <a:t>12</a:t>
                      </a:r>
                      <a:endParaRPr lang="pt-BR" sz="2000" b="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Calibri"/>
                        <a:cs typeface="Times New Roman"/>
                      </a:endParaRPr>
                    </a:p>
                  </a:txBody>
                  <a:tcPr marL="35429" marR="35429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b="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Times New Roman"/>
                          <a:cs typeface="Times New Roman"/>
                        </a:rPr>
                        <a:t>3</a:t>
                      </a:r>
                      <a:endParaRPr lang="pt-BR" sz="2000" b="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Calibri"/>
                        <a:cs typeface="Times New Roman"/>
                      </a:endParaRPr>
                    </a:p>
                  </a:txBody>
                  <a:tcPr marL="35429" marR="35429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b="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Times New Roman"/>
                          <a:cs typeface="Times New Roman"/>
                        </a:rPr>
                        <a:t>10</a:t>
                      </a:r>
                      <a:endParaRPr lang="pt-BR" sz="2000" b="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Calibri"/>
                        <a:cs typeface="Times New Roman"/>
                      </a:endParaRPr>
                    </a:p>
                  </a:txBody>
                  <a:tcPr marL="35429" marR="35429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b="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Times New Roman"/>
                          <a:cs typeface="Times New Roman"/>
                        </a:rPr>
                        <a:t>8</a:t>
                      </a:r>
                      <a:endParaRPr lang="pt-BR" sz="2000" b="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Calibri"/>
                        <a:cs typeface="Times New Roman"/>
                      </a:endParaRPr>
                    </a:p>
                  </a:txBody>
                  <a:tcPr marL="35429" marR="35429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b="1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Times New Roman"/>
                          <a:cs typeface="Times New Roman"/>
                        </a:rPr>
                        <a:t>10</a:t>
                      </a:r>
                      <a:endParaRPr lang="pt-BR" sz="2000" b="1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Calibri"/>
                        <a:cs typeface="Times New Roman"/>
                      </a:endParaRPr>
                    </a:p>
                  </a:txBody>
                  <a:tcPr marL="35429" marR="35429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7761868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0" y="357166"/>
            <a:ext cx="9144000" cy="4525963"/>
          </a:xfrm>
        </p:spPr>
        <p:txBody>
          <a:bodyPr/>
          <a:lstStyle/>
          <a:p>
            <a:pPr algn="ctr">
              <a:buNone/>
            </a:pPr>
            <a:r>
              <a:rPr lang="pt-BR" b="1" dirty="0" smtClean="0">
                <a:solidFill>
                  <a:schemeClr val="tx2"/>
                </a:solidFill>
              </a:rPr>
              <a:t>RESULTADOS</a:t>
            </a:r>
          </a:p>
          <a:p>
            <a:pPr algn="ctr">
              <a:buNone/>
            </a:pPr>
            <a:r>
              <a:rPr lang="pt-BR" sz="3000" dirty="0" smtClean="0">
                <a:solidFill>
                  <a:schemeClr val="tx2"/>
                </a:solidFill>
              </a:rPr>
              <a:t> </a:t>
            </a:r>
            <a:endParaRPr lang="pt-BR" sz="3000" dirty="0">
              <a:solidFill>
                <a:schemeClr val="tx2"/>
              </a:solidFill>
            </a:endParaRPr>
          </a:p>
        </p:txBody>
      </p:sp>
      <p:graphicFrame>
        <p:nvGraphicFramePr>
          <p:cNvPr id="7" name="Tabel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8892969"/>
              </p:ext>
            </p:extLst>
          </p:nvPr>
        </p:nvGraphicFramePr>
        <p:xfrm>
          <a:off x="214282" y="1357298"/>
          <a:ext cx="8715435" cy="4786346"/>
        </p:xfrm>
        <a:graphic>
          <a:graphicData uri="http://schemas.openxmlformats.org/drawingml/2006/table">
            <a:tbl>
              <a:tblPr firstRow="1" firstCol="1" bandRow="1"/>
              <a:tblGrid>
                <a:gridCol w="3429024"/>
                <a:gridCol w="857256"/>
                <a:gridCol w="857256"/>
                <a:gridCol w="1000132"/>
                <a:gridCol w="785818"/>
                <a:gridCol w="1000132"/>
                <a:gridCol w="785817"/>
              </a:tblGrid>
              <a:tr h="148122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b="1" dirty="0">
                          <a:effectLst/>
                          <a:latin typeface="Arial Narrow" panose="020B0606020202030204" pitchFamily="34" charset="0"/>
                          <a:ea typeface="Calibri"/>
                          <a:cs typeface="Times New Roman"/>
                        </a:rPr>
                        <a:t>2013</a:t>
                      </a:r>
                      <a:endParaRPr lang="pt-BR" sz="2000" dirty="0">
                        <a:effectLst/>
                        <a:latin typeface="Arial Narrow" panose="020B0606020202030204" pitchFamily="34" charset="0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b="1" dirty="0">
                          <a:effectLst/>
                          <a:latin typeface="Arial Narrow" panose="020B0606020202030204" pitchFamily="34" charset="0"/>
                          <a:ea typeface="Times New Roman"/>
                          <a:cs typeface="Times New Roman"/>
                        </a:rPr>
                        <a:t>&lt;750g</a:t>
                      </a:r>
                      <a:endParaRPr lang="pt-BR" sz="2000" dirty="0">
                        <a:effectLst/>
                        <a:latin typeface="Arial Narrow" panose="020B0606020202030204" pitchFamily="34" charset="0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b="1" dirty="0">
                          <a:effectLst/>
                          <a:latin typeface="Arial Narrow" panose="020B0606020202030204" pitchFamily="34" charset="0"/>
                          <a:ea typeface="Times New Roman"/>
                          <a:cs typeface="Times New Roman"/>
                        </a:rPr>
                        <a:t>750 a 999g</a:t>
                      </a:r>
                      <a:endParaRPr lang="pt-BR" sz="2000" dirty="0">
                        <a:effectLst/>
                        <a:latin typeface="Arial Narrow" panose="020B0606020202030204" pitchFamily="34" charset="0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b="1" dirty="0">
                          <a:effectLst/>
                          <a:latin typeface="Arial Narrow" panose="020B0606020202030204" pitchFamily="34" charset="0"/>
                          <a:ea typeface="Times New Roman"/>
                          <a:cs typeface="Times New Roman"/>
                        </a:rPr>
                        <a:t>1000 a 1499g</a:t>
                      </a:r>
                      <a:endParaRPr lang="pt-BR" sz="2000" dirty="0">
                        <a:effectLst/>
                        <a:latin typeface="Arial Narrow" panose="020B0606020202030204" pitchFamily="34" charset="0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b="1" dirty="0">
                          <a:effectLst/>
                          <a:latin typeface="Arial Narrow" panose="020B0606020202030204" pitchFamily="34" charset="0"/>
                          <a:ea typeface="Times New Roman"/>
                          <a:cs typeface="Times New Roman"/>
                        </a:rPr>
                        <a:t>1500 a 2499g</a:t>
                      </a:r>
                      <a:endParaRPr lang="pt-BR" sz="2000" dirty="0">
                        <a:effectLst/>
                        <a:latin typeface="Arial Narrow" panose="020B0606020202030204" pitchFamily="34" charset="0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b="1" dirty="0">
                          <a:effectLst/>
                          <a:latin typeface="Arial Narrow" panose="020B0606020202030204" pitchFamily="34" charset="0"/>
                          <a:ea typeface="Times New Roman"/>
                          <a:cs typeface="Times New Roman"/>
                        </a:rPr>
                        <a:t>≥ 2500g</a:t>
                      </a:r>
                      <a:endParaRPr lang="pt-BR" sz="2000" dirty="0">
                        <a:effectLst/>
                        <a:latin typeface="Arial Narrow" panose="020B0606020202030204" pitchFamily="34" charset="0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b="1" dirty="0">
                          <a:effectLst/>
                          <a:latin typeface="Arial Narrow" panose="020B0606020202030204" pitchFamily="34" charset="0"/>
                          <a:ea typeface="Times New Roman"/>
                          <a:cs typeface="Times New Roman"/>
                        </a:rPr>
                        <a:t>TOTAL</a:t>
                      </a:r>
                      <a:endParaRPr lang="pt-BR" sz="2000" dirty="0">
                        <a:effectLst/>
                        <a:latin typeface="Arial Narrow" panose="020B0606020202030204" pitchFamily="34" charset="0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</a:tr>
              <a:tr h="64112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b="0" dirty="0" smtClean="0">
                          <a:effectLst/>
                          <a:latin typeface="Arial Narrow" panose="020B0606020202030204" pitchFamily="34" charset="0"/>
                          <a:ea typeface="Calibri"/>
                          <a:cs typeface="Times New Roman"/>
                        </a:rPr>
                        <a:t>INCIDÊNCIA  ACUMULADA (%)</a:t>
                      </a:r>
                      <a:endParaRPr lang="pt-BR" sz="2000" b="0" dirty="0">
                        <a:effectLst/>
                        <a:latin typeface="Arial Narrow" panose="020B0606020202030204" pitchFamily="34" charset="0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b="1" dirty="0" smtClean="0">
                          <a:effectLst/>
                          <a:latin typeface="Arial Narrow" panose="020B0606020202030204" pitchFamily="34" charset="0"/>
                          <a:ea typeface="Calibri"/>
                          <a:cs typeface="Times New Roman"/>
                        </a:rPr>
                        <a:t>64</a:t>
                      </a:r>
                      <a:endParaRPr lang="pt-BR" sz="2000" b="1" dirty="0">
                        <a:effectLst/>
                        <a:latin typeface="Arial Narrow" panose="020B0606020202030204" pitchFamily="34" charset="0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b="0" dirty="0" smtClean="0">
                          <a:effectLst/>
                          <a:latin typeface="Arial Narrow" panose="020B0606020202030204" pitchFamily="34" charset="0"/>
                          <a:ea typeface="Calibri"/>
                          <a:cs typeface="Times New Roman"/>
                        </a:rPr>
                        <a:t>49</a:t>
                      </a:r>
                      <a:endParaRPr lang="pt-BR" sz="2000" b="0" dirty="0">
                        <a:effectLst/>
                        <a:latin typeface="Arial Narrow" panose="020B0606020202030204" pitchFamily="34" charset="0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b="0" dirty="0" smtClean="0">
                          <a:effectLst/>
                          <a:latin typeface="Arial Narrow" panose="020B0606020202030204" pitchFamily="34" charset="0"/>
                          <a:ea typeface="Calibri"/>
                          <a:cs typeface="Times New Roman"/>
                        </a:rPr>
                        <a:t>25</a:t>
                      </a:r>
                      <a:endParaRPr lang="pt-BR" sz="2000" b="0" dirty="0">
                        <a:effectLst/>
                        <a:latin typeface="Arial Narrow" panose="020B0606020202030204" pitchFamily="34" charset="0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b="0" dirty="0" smtClean="0">
                          <a:effectLst/>
                          <a:latin typeface="Arial Narrow" panose="020B0606020202030204" pitchFamily="34" charset="0"/>
                          <a:ea typeface="Calibri"/>
                          <a:cs typeface="Times New Roman"/>
                        </a:rPr>
                        <a:t>10</a:t>
                      </a:r>
                      <a:endParaRPr lang="pt-BR" sz="2000" b="0" dirty="0">
                        <a:effectLst/>
                        <a:latin typeface="Arial Narrow" panose="020B0606020202030204" pitchFamily="34" charset="0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b="1" dirty="0" smtClean="0">
                          <a:effectLst/>
                          <a:latin typeface="Arial Narrow" panose="020B0606020202030204" pitchFamily="34" charset="0"/>
                          <a:ea typeface="Calibri"/>
                          <a:cs typeface="Times New Roman"/>
                        </a:rPr>
                        <a:t>9</a:t>
                      </a:r>
                      <a:endParaRPr lang="pt-BR" sz="2000" b="1" dirty="0">
                        <a:effectLst/>
                        <a:latin typeface="Arial Narrow" panose="020B0606020202030204" pitchFamily="34" charset="0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b="0" dirty="0" smtClean="0">
                          <a:effectLst/>
                          <a:latin typeface="Arial Narrow" panose="020B0606020202030204" pitchFamily="34" charset="0"/>
                          <a:ea typeface="Calibri"/>
                          <a:cs typeface="Times New Roman"/>
                        </a:rPr>
                        <a:t>18</a:t>
                      </a:r>
                      <a:endParaRPr lang="pt-BR" sz="2000" b="0" dirty="0">
                        <a:effectLst/>
                        <a:latin typeface="Arial Narrow" panose="020B0606020202030204" pitchFamily="34" charset="0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60796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b="0" dirty="0" smtClean="0">
                          <a:effectLst/>
                          <a:latin typeface="Arial Narrow" panose="020B0606020202030204" pitchFamily="34" charset="0"/>
                          <a:ea typeface="Times New Roman"/>
                          <a:cs typeface="Times New Roman"/>
                        </a:rPr>
                        <a:t>DENSIDADE DE INCIDÊNCIA (DI)</a:t>
                      </a:r>
                      <a:endParaRPr lang="pt-BR" sz="2000" b="0" dirty="0">
                        <a:effectLst/>
                        <a:latin typeface="Arial Narrow" panose="020B0606020202030204" pitchFamily="34" charset="0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b="0" dirty="0">
                          <a:effectLst/>
                          <a:latin typeface="Arial Narrow" panose="020B0606020202030204" pitchFamily="34" charset="0"/>
                          <a:ea typeface="Times New Roman"/>
                          <a:cs typeface="Times New Roman"/>
                        </a:rPr>
                        <a:t>25</a:t>
                      </a:r>
                      <a:endParaRPr lang="pt-BR" sz="2000" b="0" dirty="0">
                        <a:effectLst/>
                        <a:latin typeface="Arial Narrow" panose="020B0606020202030204" pitchFamily="34" charset="0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b="0" dirty="0">
                          <a:effectLst/>
                          <a:latin typeface="Arial Narrow" panose="020B0606020202030204" pitchFamily="34" charset="0"/>
                          <a:ea typeface="Times New Roman"/>
                          <a:cs typeface="Times New Roman"/>
                        </a:rPr>
                        <a:t>19</a:t>
                      </a:r>
                      <a:endParaRPr lang="pt-BR" sz="2000" b="0" dirty="0">
                        <a:effectLst/>
                        <a:latin typeface="Arial Narrow" panose="020B0606020202030204" pitchFamily="34" charset="0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b="0">
                          <a:effectLst/>
                          <a:latin typeface="Arial Narrow" panose="020B0606020202030204" pitchFamily="34" charset="0"/>
                          <a:ea typeface="Times New Roman"/>
                          <a:cs typeface="Times New Roman"/>
                        </a:rPr>
                        <a:t>15</a:t>
                      </a:r>
                      <a:endParaRPr lang="pt-BR" sz="2000" b="0">
                        <a:effectLst/>
                        <a:latin typeface="Arial Narrow" panose="020B0606020202030204" pitchFamily="34" charset="0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b="0">
                          <a:effectLst/>
                          <a:latin typeface="Arial Narrow" panose="020B0606020202030204" pitchFamily="34" charset="0"/>
                          <a:ea typeface="Times New Roman"/>
                          <a:cs typeface="Times New Roman"/>
                        </a:rPr>
                        <a:t>12</a:t>
                      </a:r>
                      <a:endParaRPr lang="pt-BR" sz="2000" b="0">
                        <a:effectLst/>
                        <a:latin typeface="Arial Narrow" panose="020B0606020202030204" pitchFamily="34" charset="0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b="0" dirty="0">
                          <a:effectLst/>
                          <a:latin typeface="Arial Narrow" panose="020B0606020202030204" pitchFamily="34" charset="0"/>
                          <a:ea typeface="Times New Roman"/>
                          <a:cs typeface="Times New Roman"/>
                        </a:rPr>
                        <a:t>14</a:t>
                      </a:r>
                      <a:endParaRPr lang="pt-BR" sz="2000" b="0" dirty="0">
                        <a:effectLst/>
                        <a:latin typeface="Arial Narrow" panose="020B0606020202030204" pitchFamily="34" charset="0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b="0" dirty="0">
                          <a:effectLst/>
                          <a:latin typeface="Arial Narrow" panose="020B0606020202030204" pitchFamily="34" charset="0"/>
                          <a:ea typeface="Times New Roman"/>
                          <a:cs typeface="Times New Roman"/>
                        </a:rPr>
                        <a:t>16</a:t>
                      </a:r>
                      <a:endParaRPr lang="pt-BR" sz="2000" b="0" dirty="0">
                        <a:effectLst/>
                        <a:latin typeface="Arial Narrow" panose="020B0606020202030204" pitchFamily="34" charset="0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4215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b="0" dirty="0">
                          <a:effectLst/>
                          <a:latin typeface="Arial Narrow" panose="020B0606020202030204" pitchFamily="34" charset="0"/>
                          <a:ea typeface="Times New Roman"/>
                          <a:cs typeface="Times New Roman"/>
                        </a:rPr>
                        <a:t>DI IPCSLC CUM</a:t>
                      </a:r>
                      <a:endParaRPr lang="pt-BR" sz="2000" b="0" dirty="0">
                        <a:effectLst/>
                        <a:latin typeface="Arial Narrow" panose="020B0606020202030204" pitchFamily="34" charset="0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b="0" dirty="0">
                          <a:effectLst/>
                          <a:latin typeface="Arial Narrow" panose="020B0606020202030204" pitchFamily="34" charset="0"/>
                          <a:ea typeface="Times New Roman"/>
                          <a:cs typeface="Times New Roman"/>
                        </a:rPr>
                        <a:t>51</a:t>
                      </a:r>
                      <a:endParaRPr lang="pt-BR" sz="2000" b="0" dirty="0">
                        <a:effectLst/>
                        <a:latin typeface="Arial Narrow" panose="020B0606020202030204" pitchFamily="34" charset="0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b="1" dirty="0">
                          <a:effectLst/>
                          <a:latin typeface="Arial Narrow" panose="020B0606020202030204" pitchFamily="34" charset="0"/>
                          <a:ea typeface="Times New Roman"/>
                          <a:cs typeface="Times New Roman"/>
                        </a:rPr>
                        <a:t>57</a:t>
                      </a:r>
                      <a:endParaRPr lang="pt-BR" sz="2000" b="1" dirty="0">
                        <a:effectLst/>
                        <a:latin typeface="Arial Narrow" panose="020B0606020202030204" pitchFamily="34" charset="0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b="0" dirty="0">
                          <a:effectLst/>
                          <a:latin typeface="Arial Narrow" panose="020B0606020202030204" pitchFamily="34" charset="0"/>
                          <a:ea typeface="Times New Roman"/>
                          <a:cs typeface="Times New Roman"/>
                        </a:rPr>
                        <a:t>33</a:t>
                      </a:r>
                      <a:endParaRPr lang="pt-BR" sz="2000" b="0" dirty="0">
                        <a:effectLst/>
                        <a:latin typeface="Arial Narrow" panose="020B0606020202030204" pitchFamily="34" charset="0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b="0" dirty="0">
                          <a:effectLst/>
                          <a:latin typeface="Arial Narrow" panose="020B0606020202030204" pitchFamily="34" charset="0"/>
                          <a:ea typeface="Times New Roman"/>
                          <a:cs typeface="Times New Roman"/>
                        </a:rPr>
                        <a:t>20</a:t>
                      </a:r>
                      <a:endParaRPr lang="pt-BR" sz="2000" b="0" dirty="0">
                        <a:effectLst/>
                        <a:latin typeface="Arial Narrow" panose="020B0606020202030204" pitchFamily="34" charset="0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b="0" dirty="0">
                          <a:effectLst/>
                          <a:latin typeface="Arial Narrow" panose="020B0606020202030204" pitchFamily="34" charset="0"/>
                          <a:ea typeface="Times New Roman"/>
                          <a:cs typeface="Times New Roman"/>
                        </a:rPr>
                        <a:t>23</a:t>
                      </a:r>
                      <a:endParaRPr lang="pt-BR" sz="2000" b="0" dirty="0">
                        <a:effectLst/>
                        <a:latin typeface="Arial Narrow" panose="020B0606020202030204" pitchFamily="34" charset="0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b="1" dirty="0">
                          <a:effectLst/>
                          <a:latin typeface="Arial Narrow" panose="020B0606020202030204" pitchFamily="34" charset="0"/>
                          <a:ea typeface="Times New Roman"/>
                          <a:cs typeface="Times New Roman"/>
                        </a:rPr>
                        <a:t>39</a:t>
                      </a:r>
                      <a:endParaRPr lang="pt-BR" sz="2000" b="1" dirty="0">
                        <a:effectLst/>
                        <a:latin typeface="Arial Narrow" panose="020B0606020202030204" pitchFamily="34" charset="0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  <a:tr h="54164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b="0" dirty="0">
                          <a:effectLst/>
                          <a:latin typeface="Arial Narrow" panose="020B0606020202030204" pitchFamily="34" charset="0"/>
                          <a:ea typeface="Times New Roman"/>
                          <a:cs typeface="Times New Roman"/>
                        </a:rPr>
                        <a:t>DI IPCSLC CVC</a:t>
                      </a:r>
                      <a:endParaRPr lang="pt-BR" sz="2000" b="0" dirty="0">
                        <a:effectLst/>
                        <a:latin typeface="Arial Narrow" panose="020B0606020202030204" pitchFamily="34" charset="0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b="0" dirty="0">
                          <a:effectLst/>
                          <a:latin typeface="Arial Narrow" panose="020B0606020202030204" pitchFamily="34" charset="0"/>
                          <a:ea typeface="Times New Roman"/>
                          <a:cs typeface="Times New Roman"/>
                        </a:rPr>
                        <a:t>40</a:t>
                      </a:r>
                      <a:endParaRPr lang="pt-BR" sz="2000" b="0" dirty="0">
                        <a:effectLst/>
                        <a:latin typeface="Arial Narrow" panose="020B0606020202030204" pitchFamily="34" charset="0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b="0" dirty="0">
                          <a:effectLst/>
                          <a:latin typeface="Arial Narrow" panose="020B0606020202030204" pitchFamily="34" charset="0"/>
                          <a:ea typeface="Times New Roman"/>
                          <a:cs typeface="Times New Roman"/>
                        </a:rPr>
                        <a:t>17</a:t>
                      </a:r>
                      <a:endParaRPr lang="pt-BR" sz="2000" b="0" dirty="0">
                        <a:effectLst/>
                        <a:latin typeface="Arial Narrow" panose="020B0606020202030204" pitchFamily="34" charset="0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b="0" dirty="0">
                          <a:effectLst/>
                          <a:latin typeface="Arial Narrow" panose="020B0606020202030204" pitchFamily="34" charset="0"/>
                          <a:ea typeface="Times New Roman"/>
                          <a:cs typeface="Times New Roman"/>
                        </a:rPr>
                        <a:t>23</a:t>
                      </a:r>
                      <a:endParaRPr lang="pt-BR" sz="2000" b="0" dirty="0">
                        <a:effectLst/>
                        <a:latin typeface="Arial Narrow" panose="020B0606020202030204" pitchFamily="34" charset="0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b="0" dirty="0">
                          <a:effectLst/>
                          <a:latin typeface="Arial Narrow" panose="020B0606020202030204" pitchFamily="34" charset="0"/>
                          <a:ea typeface="Times New Roman"/>
                          <a:cs typeface="Times New Roman"/>
                        </a:rPr>
                        <a:t>22</a:t>
                      </a:r>
                      <a:endParaRPr lang="pt-BR" sz="2000" b="0" dirty="0">
                        <a:effectLst/>
                        <a:latin typeface="Arial Narrow" panose="020B0606020202030204" pitchFamily="34" charset="0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b="0" dirty="0">
                          <a:effectLst/>
                          <a:latin typeface="Arial Narrow" panose="020B0606020202030204" pitchFamily="34" charset="0"/>
                          <a:ea typeface="Times New Roman"/>
                          <a:cs typeface="Times New Roman"/>
                        </a:rPr>
                        <a:t>19</a:t>
                      </a:r>
                      <a:endParaRPr lang="pt-BR" sz="2000" b="0" dirty="0">
                        <a:effectLst/>
                        <a:latin typeface="Arial Narrow" panose="020B0606020202030204" pitchFamily="34" charset="0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b="1" dirty="0">
                          <a:effectLst/>
                          <a:latin typeface="Arial Narrow" panose="020B0606020202030204" pitchFamily="34" charset="0"/>
                          <a:ea typeface="Times New Roman"/>
                          <a:cs typeface="Times New Roman"/>
                        </a:rPr>
                        <a:t>22</a:t>
                      </a:r>
                      <a:endParaRPr lang="pt-BR" sz="2000" b="1" dirty="0">
                        <a:effectLst/>
                        <a:latin typeface="Arial Narrow" panose="020B0606020202030204" pitchFamily="34" charset="0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9691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b="0" dirty="0">
                          <a:effectLst/>
                          <a:latin typeface="Arial Narrow" panose="020B0606020202030204" pitchFamily="34" charset="0"/>
                          <a:ea typeface="Times New Roman"/>
                          <a:cs typeface="Times New Roman"/>
                        </a:rPr>
                        <a:t>DI IPCSLC PICC</a:t>
                      </a:r>
                      <a:endParaRPr lang="pt-BR" sz="2000" b="0" dirty="0">
                        <a:effectLst/>
                        <a:latin typeface="Arial Narrow" panose="020B0606020202030204" pitchFamily="34" charset="0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b="0" dirty="0">
                          <a:effectLst/>
                          <a:latin typeface="Arial Narrow" panose="020B0606020202030204" pitchFamily="34" charset="0"/>
                          <a:ea typeface="Times New Roman"/>
                          <a:cs typeface="Times New Roman"/>
                        </a:rPr>
                        <a:t>36</a:t>
                      </a:r>
                      <a:endParaRPr lang="pt-BR" sz="2000" b="0" dirty="0">
                        <a:effectLst/>
                        <a:latin typeface="Arial Narrow" panose="020B0606020202030204" pitchFamily="34" charset="0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b="0" dirty="0">
                          <a:effectLst/>
                          <a:latin typeface="Arial Narrow" panose="020B0606020202030204" pitchFamily="34" charset="0"/>
                          <a:ea typeface="Times New Roman"/>
                          <a:cs typeface="Times New Roman"/>
                        </a:rPr>
                        <a:t>7</a:t>
                      </a:r>
                      <a:endParaRPr lang="pt-BR" sz="2000" b="0" dirty="0">
                        <a:effectLst/>
                        <a:latin typeface="Arial Narrow" panose="020B0606020202030204" pitchFamily="34" charset="0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b="0" dirty="0">
                          <a:effectLst/>
                          <a:latin typeface="Arial Narrow" panose="020B0606020202030204" pitchFamily="34" charset="0"/>
                          <a:ea typeface="Times New Roman"/>
                          <a:cs typeface="Times New Roman"/>
                        </a:rPr>
                        <a:t>14</a:t>
                      </a:r>
                      <a:endParaRPr lang="pt-BR" sz="2000" b="0" dirty="0">
                        <a:effectLst/>
                        <a:latin typeface="Arial Narrow" panose="020B0606020202030204" pitchFamily="34" charset="0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b="0" dirty="0">
                          <a:effectLst/>
                          <a:latin typeface="Arial Narrow" panose="020B0606020202030204" pitchFamily="34" charset="0"/>
                          <a:ea typeface="Times New Roman"/>
                          <a:cs typeface="Times New Roman"/>
                        </a:rPr>
                        <a:t>10</a:t>
                      </a:r>
                      <a:endParaRPr lang="pt-BR" sz="2000" b="0" dirty="0">
                        <a:effectLst/>
                        <a:latin typeface="Arial Narrow" panose="020B0606020202030204" pitchFamily="34" charset="0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b="0" dirty="0">
                          <a:effectLst/>
                          <a:latin typeface="Arial Narrow" panose="020B0606020202030204" pitchFamily="34" charset="0"/>
                          <a:ea typeface="Times New Roman"/>
                          <a:cs typeface="Times New Roman"/>
                        </a:rPr>
                        <a:t>49</a:t>
                      </a:r>
                      <a:endParaRPr lang="pt-BR" sz="2000" b="0" dirty="0">
                        <a:effectLst/>
                        <a:latin typeface="Arial Narrow" panose="020B0606020202030204" pitchFamily="34" charset="0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b="1" dirty="0">
                          <a:effectLst/>
                          <a:latin typeface="Arial Narrow" panose="020B0606020202030204" pitchFamily="34" charset="0"/>
                          <a:ea typeface="Times New Roman"/>
                          <a:cs typeface="Times New Roman"/>
                        </a:rPr>
                        <a:t>17</a:t>
                      </a:r>
                      <a:endParaRPr lang="pt-BR" sz="2000" b="1" dirty="0">
                        <a:effectLst/>
                        <a:latin typeface="Arial Narrow" panose="020B0606020202030204" pitchFamily="34" charset="0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7531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b="0" dirty="0">
                          <a:effectLst/>
                          <a:latin typeface="Arial Narrow" panose="020B0606020202030204" pitchFamily="34" charset="0"/>
                          <a:ea typeface="Times New Roman"/>
                          <a:cs typeface="Times New Roman"/>
                        </a:rPr>
                        <a:t>DI PAV VM-DIA</a:t>
                      </a:r>
                      <a:endParaRPr lang="pt-BR" sz="2000" b="0" dirty="0">
                        <a:effectLst/>
                        <a:latin typeface="Arial Narrow" panose="020B0606020202030204" pitchFamily="34" charset="0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b="0" dirty="0">
                          <a:effectLst/>
                          <a:latin typeface="Arial Narrow" panose="020B0606020202030204" pitchFamily="34" charset="0"/>
                          <a:ea typeface="Times New Roman"/>
                          <a:cs typeface="Times New Roman"/>
                        </a:rPr>
                        <a:t>15</a:t>
                      </a:r>
                      <a:endParaRPr lang="pt-BR" sz="2000" b="0" dirty="0">
                        <a:effectLst/>
                        <a:latin typeface="Arial Narrow" panose="020B0606020202030204" pitchFamily="34" charset="0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b="0" dirty="0">
                          <a:effectLst/>
                          <a:latin typeface="Arial Narrow" panose="020B0606020202030204" pitchFamily="34" charset="0"/>
                          <a:ea typeface="Times New Roman"/>
                          <a:cs typeface="Times New Roman"/>
                        </a:rPr>
                        <a:t>7</a:t>
                      </a:r>
                      <a:endParaRPr lang="pt-BR" sz="2000" b="0" dirty="0">
                        <a:effectLst/>
                        <a:latin typeface="Arial Narrow" panose="020B0606020202030204" pitchFamily="34" charset="0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b="0" dirty="0">
                          <a:effectLst/>
                          <a:latin typeface="Arial Narrow" panose="020B0606020202030204" pitchFamily="34" charset="0"/>
                          <a:ea typeface="Times New Roman"/>
                          <a:cs typeface="Times New Roman"/>
                        </a:rPr>
                        <a:t>8</a:t>
                      </a:r>
                      <a:endParaRPr lang="pt-BR" sz="2000" b="0" dirty="0">
                        <a:effectLst/>
                        <a:latin typeface="Arial Narrow" panose="020B0606020202030204" pitchFamily="34" charset="0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b="0">
                          <a:effectLst/>
                          <a:latin typeface="Arial Narrow" panose="020B0606020202030204" pitchFamily="34" charset="0"/>
                          <a:ea typeface="Times New Roman"/>
                          <a:cs typeface="Times New Roman"/>
                        </a:rPr>
                        <a:t>11</a:t>
                      </a:r>
                      <a:endParaRPr lang="pt-BR" sz="2000" b="0">
                        <a:effectLst/>
                        <a:latin typeface="Arial Narrow" panose="020B0606020202030204" pitchFamily="34" charset="0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b="0" dirty="0">
                          <a:effectLst/>
                          <a:latin typeface="Arial Narrow" panose="020B0606020202030204" pitchFamily="34" charset="0"/>
                          <a:ea typeface="Times New Roman"/>
                          <a:cs typeface="Times New Roman"/>
                        </a:rPr>
                        <a:t>12</a:t>
                      </a:r>
                      <a:endParaRPr lang="pt-BR" sz="2000" b="0" dirty="0">
                        <a:effectLst/>
                        <a:latin typeface="Arial Narrow" panose="020B0606020202030204" pitchFamily="34" charset="0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b="1" dirty="0">
                          <a:effectLst/>
                          <a:latin typeface="Arial Narrow" panose="020B0606020202030204" pitchFamily="34" charset="0"/>
                          <a:ea typeface="Times New Roman"/>
                          <a:cs typeface="Times New Roman"/>
                        </a:rPr>
                        <a:t>10</a:t>
                      </a:r>
                      <a:endParaRPr lang="pt-BR" sz="2000" b="1" dirty="0">
                        <a:effectLst/>
                        <a:latin typeface="Arial Narrow" panose="020B0606020202030204" pitchFamily="34" charset="0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27729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ítulo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>
            <a:normAutofit/>
          </a:bodyPr>
          <a:lstStyle/>
          <a:p>
            <a:r>
              <a:rPr lang="pt-BR" sz="3000" b="1" dirty="0" smtClean="0">
                <a:solidFill>
                  <a:schemeClr val="tx2"/>
                </a:solidFill>
              </a:rPr>
              <a:t>DISCUSSÃO</a:t>
            </a:r>
          </a:p>
        </p:txBody>
      </p:sp>
      <p:graphicFrame>
        <p:nvGraphicFramePr>
          <p:cNvPr id="2" name="Espaço Reservado para Conteúdo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38041545"/>
              </p:ext>
            </p:extLst>
          </p:nvPr>
        </p:nvGraphicFramePr>
        <p:xfrm>
          <a:off x="214282" y="4511040"/>
          <a:ext cx="8643998" cy="2194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64690"/>
                <a:gridCol w="2986109"/>
                <a:gridCol w="2593199"/>
              </a:tblGrid>
              <a:tr h="337291">
                <a:tc>
                  <a:txBody>
                    <a:bodyPr/>
                    <a:lstStyle/>
                    <a:p>
                      <a:pPr algn="ctr"/>
                      <a:r>
                        <a:rPr lang="pt-BR" sz="1800" dirty="0" smtClean="0">
                          <a:latin typeface="Arial Narrow" pitchFamily="34" charset="0"/>
                        </a:rPr>
                        <a:t>DI</a:t>
                      </a:r>
                      <a:r>
                        <a:rPr lang="pt-BR" sz="1800" baseline="0" dirty="0" smtClean="0">
                          <a:latin typeface="Arial Narrow" pitchFamily="34" charset="0"/>
                        </a:rPr>
                        <a:t> POR FAIXA DE PESO</a:t>
                      </a:r>
                      <a:endParaRPr lang="pt-BR" sz="1800" dirty="0"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800" dirty="0" smtClean="0">
                          <a:latin typeface="Arial Narrow" pitchFamily="34" charset="0"/>
                        </a:rPr>
                        <a:t>DI IPCSC -AVC</a:t>
                      </a:r>
                      <a:endParaRPr lang="pt-BR" sz="1800" dirty="0"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800" dirty="0" smtClean="0">
                          <a:latin typeface="Arial Narrow" pitchFamily="34" charset="0"/>
                        </a:rPr>
                        <a:t>DI IPCSL-AVC</a:t>
                      </a:r>
                      <a:endParaRPr lang="pt-BR" sz="1800" dirty="0">
                        <a:latin typeface="Arial Narrow" pitchFamily="34" charset="0"/>
                      </a:endParaRPr>
                    </a:p>
                  </a:txBody>
                  <a:tcPr/>
                </a:tc>
              </a:tr>
              <a:tr h="344788">
                <a:tc>
                  <a:txBody>
                    <a:bodyPr/>
                    <a:lstStyle/>
                    <a:p>
                      <a:pPr algn="ctr"/>
                      <a:r>
                        <a:rPr lang="pt-BR" sz="1800" b="1" dirty="0" smtClean="0">
                          <a:latin typeface="Arial Narrow" pitchFamily="34" charset="0"/>
                        </a:rPr>
                        <a:t>&lt; 750g</a:t>
                      </a:r>
                      <a:endParaRPr lang="pt-BR" sz="1800" b="1" dirty="0">
                        <a:latin typeface="Arial Narrow" pitchFamily="34" charset="0"/>
                      </a:endParaRPr>
                    </a:p>
                  </a:txBody>
                  <a:tcP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800" b="1" dirty="0" smtClean="0">
                          <a:latin typeface="Arial Narrow" pitchFamily="34" charset="0"/>
                        </a:rPr>
                        <a:t>11,4</a:t>
                      </a:r>
                      <a:endParaRPr lang="pt-BR" sz="1800" b="1" dirty="0">
                        <a:latin typeface="Arial Narrow" pitchFamily="34" charset="0"/>
                      </a:endParaRPr>
                    </a:p>
                  </a:txBody>
                  <a:tcP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800" b="1" dirty="0" smtClean="0">
                          <a:latin typeface="Arial Narrow" pitchFamily="34" charset="0"/>
                        </a:rPr>
                        <a:t>12,1</a:t>
                      </a:r>
                    </a:p>
                  </a:txBody>
                  <a:tcPr>
                    <a:solidFill>
                      <a:srgbClr val="FFFF66"/>
                    </a:solidFill>
                  </a:tcPr>
                </a:tc>
              </a:tr>
              <a:tr h="344788">
                <a:tc>
                  <a:txBody>
                    <a:bodyPr/>
                    <a:lstStyle/>
                    <a:p>
                      <a:pPr algn="ctr"/>
                      <a:r>
                        <a:rPr lang="pt-BR" sz="1800" b="1" dirty="0" smtClean="0">
                          <a:latin typeface="Arial Narrow" pitchFamily="34" charset="0"/>
                        </a:rPr>
                        <a:t>De 750 a 999g</a:t>
                      </a:r>
                      <a:endParaRPr lang="pt-BR" sz="1800" b="1" dirty="0"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800" b="1" dirty="0" smtClean="0">
                          <a:latin typeface="Arial Narrow" pitchFamily="34" charset="0"/>
                        </a:rPr>
                        <a:t>11,3</a:t>
                      </a:r>
                      <a:endParaRPr lang="pt-BR" sz="1800" b="1" dirty="0"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800" b="1" dirty="0" smtClean="0">
                          <a:latin typeface="Arial Narrow" pitchFamily="34" charset="0"/>
                        </a:rPr>
                        <a:t>10,5</a:t>
                      </a:r>
                      <a:endParaRPr lang="pt-BR" sz="1800" b="1" dirty="0">
                        <a:latin typeface="Arial Narrow" pitchFamily="34" charset="0"/>
                      </a:endParaRPr>
                    </a:p>
                  </a:txBody>
                  <a:tcPr/>
                </a:tc>
              </a:tr>
              <a:tr h="344788">
                <a:tc>
                  <a:txBody>
                    <a:bodyPr/>
                    <a:lstStyle/>
                    <a:p>
                      <a:pPr algn="ctr"/>
                      <a:r>
                        <a:rPr lang="pt-BR" sz="1800" b="1" dirty="0" smtClean="0">
                          <a:latin typeface="Arial Narrow" pitchFamily="34" charset="0"/>
                        </a:rPr>
                        <a:t>De 1000 a 1499g</a:t>
                      </a:r>
                      <a:endParaRPr lang="pt-BR" sz="1800" b="1" dirty="0"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800" b="1" dirty="0" smtClean="0">
                          <a:latin typeface="Arial Narrow" pitchFamily="34" charset="0"/>
                        </a:rPr>
                        <a:t>11,9</a:t>
                      </a:r>
                      <a:endParaRPr lang="pt-BR" sz="1800" b="1" dirty="0"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800" b="1" dirty="0" smtClean="0">
                          <a:latin typeface="Arial Narrow" pitchFamily="34" charset="0"/>
                        </a:rPr>
                        <a:t>11,2</a:t>
                      </a:r>
                      <a:endParaRPr lang="pt-BR" sz="1800" b="1" dirty="0">
                        <a:latin typeface="Arial Narrow" pitchFamily="34" charset="0"/>
                      </a:endParaRPr>
                    </a:p>
                  </a:txBody>
                  <a:tcPr/>
                </a:tc>
              </a:tr>
              <a:tr h="344788">
                <a:tc>
                  <a:txBody>
                    <a:bodyPr/>
                    <a:lstStyle/>
                    <a:p>
                      <a:pPr algn="ctr"/>
                      <a:r>
                        <a:rPr lang="pt-BR" sz="1800" b="1" dirty="0" smtClean="0">
                          <a:latin typeface="Arial Narrow" pitchFamily="34" charset="0"/>
                        </a:rPr>
                        <a:t>De 1500 a 2499</a:t>
                      </a:r>
                      <a:endParaRPr lang="pt-BR" sz="1800" b="1" dirty="0"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800" b="1" dirty="0" smtClean="0">
                          <a:latin typeface="Arial Narrow" pitchFamily="34" charset="0"/>
                        </a:rPr>
                        <a:t>12,2</a:t>
                      </a:r>
                      <a:endParaRPr lang="pt-BR" sz="1800" b="1" dirty="0">
                        <a:latin typeface="Arial Narrow" pitchFamily="34" charset="0"/>
                      </a:endParaRPr>
                    </a:p>
                  </a:txBody>
                  <a:tcP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800" b="1" dirty="0" smtClean="0">
                          <a:latin typeface="Arial Narrow" pitchFamily="34" charset="0"/>
                        </a:rPr>
                        <a:t>11,1</a:t>
                      </a:r>
                      <a:endParaRPr lang="pt-BR" sz="1800" b="1" dirty="0">
                        <a:latin typeface="Arial Narrow" pitchFamily="34" charset="0"/>
                      </a:endParaRPr>
                    </a:p>
                  </a:txBody>
                  <a:tcPr/>
                </a:tc>
              </a:tr>
              <a:tr h="344788">
                <a:tc>
                  <a:txBody>
                    <a:bodyPr/>
                    <a:lstStyle/>
                    <a:p>
                      <a:pPr algn="ctr"/>
                      <a:r>
                        <a:rPr lang="pt-BR" sz="1800" b="1" dirty="0" smtClean="0">
                          <a:latin typeface="Arial Narrow" pitchFamily="34" charset="0"/>
                        </a:rPr>
                        <a:t>&gt;</a:t>
                      </a:r>
                      <a:r>
                        <a:rPr lang="pt-BR" sz="1800" b="1" baseline="0" dirty="0" smtClean="0">
                          <a:latin typeface="Arial Narrow" pitchFamily="34" charset="0"/>
                        </a:rPr>
                        <a:t> 2500g</a:t>
                      </a:r>
                      <a:endParaRPr lang="pt-BR" sz="1800" b="1" dirty="0"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800" b="1" dirty="0" smtClean="0">
                          <a:latin typeface="Arial Narrow" pitchFamily="34" charset="0"/>
                        </a:rPr>
                        <a:t>10,4</a:t>
                      </a:r>
                      <a:endParaRPr lang="pt-BR" sz="1800" b="1" dirty="0"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800" b="1" dirty="0" smtClean="0">
                          <a:latin typeface="Arial Narrow" pitchFamily="34" charset="0"/>
                        </a:rPr>
                        <a:t>12,5</a:t>
                      </a:r>
                      <a:endParaRPr lang="pt-BR" sz="1800" b="1" dirty="0">
                        <a:latin typeface="Arial Narrow" pitchFamily="34" charset="0"/>
                      </a:endParaRPr>
                    </a:p>
                  </a:txBody>
                  <a:tcPr>
                    <a:solidFill>
                      <a:srgbClr val="FFFF66"/>
                    </a:solidFill>
                  </a:tcPr>
                </a:tc>
              </a:tr>
            </a:tbl>
          </a:graphicData>
        </a:graphic>
      </p:graphicFrame>
      <p:sp>
        <p:nvSpPr>
          <p:cNvPr id="4" name="Text Box 41"/>
          <p:cNvSpPr txBox="1">
            <a:spLocks noChangeArrowheads="1"/>
          </p:cNvSpPr>
          <p:nvPr/>
        </p:nvSpPr>
        <p:spPr bwMode="auto">
          <a:xfrm>
            <a:off x="7786710" y="6519446"/>
            <a:ext cx="2071687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>
            <a:spAutoFit/>
          </a:bodyPr>
          <a:lstStyle/>
          <a:p>
            <a:r>
              <a:rPr lang="pt-BR" sz="1600" b="1" i="1" dirty="0" smtClean="0">
                <a:latin typeface="+mj-lt"/>
              </a:rPr>
              <a:t>ANVISA, 2011</a:t>
            </a:r>
            <a:endParaRPr lang="pt-BR" sz="1600" b="1" dirty="0">
              <a:latin typeface="+mj-lt"/>
            </a:endParaRPr>
          </a:p>
        </p:txBody>
      </p:sp>
      <p:graphicFrame>
        <p:nvGraphicFramePr>
          <p:cNvPr id="5" name="Tabe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7963705"/>
              </p:ext>
            </p:extLst>
          </p:nvPr>
        </p:nvGraphicFramePr>
        <p:xfrm>
          <a:off x="285720" y="1000108"/>
          <a:ext cx="8643997" cy="1500198"/>
        </p:xfrm>
        <a:graphic>
          <a:graphicData uri="http://schemas.openxmlformats.org/drawingml/2006/table">
            <a:tbl>
              <a:tblPr/>
              <a:tblGrid>
                <a:gridCol w="1714512"/>
                <a:gridCol w="1143008"/>
                <a:gridCol w="1285884"/>
                <a:gridCol w="1357322"/>
                <a:gridCol w="1357322"/>
                <a:gridCol w="928694"/>
                <a:gridCol w="857255"/>
              </a:tblGrid>
              <a:tr h="357190">
                <a:tc gridSpan="7"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2000" b="1" i="0" u="none" strike="noStrike" dirty="0" smtClean="0">
                          <a:latin typeface="Arial Narrow" pitchFamily="34" charset="0"/>
                        </a:rPr>
                        <a:t>2012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pt-BR" sz="2000" b="1" i="0" u="none" strike="noStrike" dirty="0">
                        <a:latin typeface="Arial Narrow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pt-BR" sz="2000" b="1" i="0" u="none" strike="noStrike" dirty="0">
                        <a:latin typeface="Arial Narrow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pt-BR" sz="2000" b="1" i="0" u="none" strike="noStrike" dirty="0">
                        <a:latin typeface="Arial Narrow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pt-BR" sz="2000" b="1" i="0" u="none" strike="noStrike" dirty="0">
                        <a:latin typeface="Arial Narrow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pt-BR" sz="2000" b="1" i="0" u="none" strike="noStrike" dirty="0">
                        <a:latin typeface="Arial Narrow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pt-BR" sz="2000" b="1" i="0" u="none" strike="noStrike" dirty="0">
                        <a:latin typeface="Arial Narrow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428628"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2000" b="1" i="0" u="none" strike="noStrike" dirty="0" smtClean="0">
                          <a:latin typeface="Arial Narrow" pitchFamily="34" charset="0"/>
                        </a:rPr>
                        <a:t>TODOS OS AVC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000" b="1" i="0" u="none" strike="noStrike" dirty="0">
                          <a:latin typeface="Arial Narrow" pitchFamily="34" charset="0"/>
                        </a:rPr>
                        <a:t>&lt;750g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000" b="1" i="0" u="none" strike="noStrike" dirty="0">
                          <a:latin typeface="Arial Narrow" pitchFamily="34" charset="0"/>
                        </a:rPr>
                        <a:t>750 a 999 g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000" b="1" i="0" u="none" strike="noStrike" dirty="0">
                          <a:latin typeface="Arial Narrow" pitchFamily="34" charset="0"/>
                        </a:rPr>
                        <a:t>1000 a 1499g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000" b="1" i="0" u="none" strike="noStrike" dirty="0">
                          <a:latin typeface="Arial Narrow" pitchFamily="34" charset="0"/>
                        </a:rPr>
                        <a:t>1500 a 2499g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000" b="1" i="0" u="none" strike="noStrike" dirty="0">
                          <a:latin typeface="Arial Narrow" pitchFamily="34" charset="0"/>
                        </a:rPr>
                        <a:t>≥2500g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000" b="1" i="0" u="none" strike="noStrike" dirty="0">
                          <a:latin typeface="Arial Narrow" pitchFamily="34" charset="0"/>
                        </a:rPr>
                        <a:t>total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57190">
                <a:tc>
                  <a:txBody>
                    <a:bodyPr/>
                    <a:lstStyle/>
                    <a:p>
                      <a:pPr algn="ctr" fontAlgn="b"/>
                      <a:r>
                        <a:rPr lang="pt-BR" sz="2000" b="0" i="0" u="none" strike="noStrike" dirty="0" smtClean="0">
                          <a:solidFill>
                            <a:schemeClr val="tx1"/>
                          </a:solidFill>
                          <a:latin typeface="Arial Narrow" pitchFamily="34" charset="0"/>
                        </a:rPr>
                        <a:t>DI </a:t>
                      </a:r>
                      <a:r>
                        <a:rPr lang="pt-BR" sz="2000" b="0" i="0" u="none" strike="noStrike" dirty="0">
                          <a:solidFill>
                            <a:schemeClr val="tx1"/>
                          </a:solidFill>
                          <a:latin typeface="Arial Narrow" pitchFamily="34" charset="0"/>
                        </a:rPr>
                        <a:t>IPCSC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000" b="1" i="0" u="none" strike="noStrike" dirty="0">
                          <a:solidFill>
                            <a:schemeClr val="tx1"/>
                          </a:solidFill>
                          <a:latin typeface="Arial Narrow" pitchFamily="34" charset="0"/>
                        </a:rPr>
                        <a:t>16,9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000" b="0" i="0" u="none" strike="noStrike" dirty="0">
                          <a:solidFill>
                            <a:schemeClr val="tx1"/>
                          </a:solidFill>
                          <a:latin typeface="Arial Narrow" pitchFamily="34" charset="0"/>
                        </a:rPr>
                        <a:t>14,1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000" b="0" i="0" u="none" strike="noStrike">
                          <a:solidFill>
                            <a:schemeClr val="tx1"/>
                          </a:solidFill>
                          <a:latin typeface="Arial Narrow" pitchFamily="34" charset="0"/>
                        </a:rPr>
                        <a:t>14,2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000" b="0" i="0" u="none" strike="noStrike">
                          <a:solidFill>
                            <a:schemeClr val="tx1"/>
                          </a:solidFill>
                          <a:latin typeface="Arial Narrow" pitchFamily="34" charset="0"/>
                        </a:rPr>
                        <a:t>12,4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000" b="0" i="0" u="none" strike="noStrike">
                          <a:solidFill>
                            <a:schemeClr val="tx1"/>
                          </a:solidFill>
                          <a:latin typeface="Arial Narrow" pitchFamily="34" charset="0"/>
                        </a:rPr>
                        <a:t>4,7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000" b="0" i="0" u="none" strike="noStrike">
                          <a:solidFill>
                            <a:schemeClr val="tx1"/>
                          </a:solidFill>
                          <a:latin typeface="Arial Narrow" pitchFamily="34" charset="0"/>
                        </a:rPr>
                        <a:t>12,9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7190">
                <a:tc>
                  <a:txBody>
                    <a:bodyPr/>
                    <a:lstStyle/>
                    <a:p>
                      <a:pPr algn="ctr" fontAlgn="b"/>
                      <a:r>
                        <a:rPr lang="pt-BR" sz="2000" b="0" i="0" u="none" strike="noStrike" dirty="0" smtClean="0">
                          <a:solidFill>
                            <a:schemeClr val="tx1"/>
                          </a:solidFill>
                          <a:latin typeface="Arial Narrow" pitchFamily="34" charset="0"/>
                        </a:rPr>
                        <a:t>DI </a:t>
                      </a:r>
                      <a:r>
                        <a:rPr lang="pt-BR" sz="2000" b="0" i="0" u="none" strike="noStrike" dirty="0">
                          <a:solidFill>
                            <a:schemeClr val="tx1"/>
                          </a:solidFill>
                          <a:latin typeface="Arial Narrow" pitchFamily="34" charset="0"/>
                        </a:rPr>
                        <a:t>IPCSL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000" b="0" i="0" u="none" strike="noStrike">
                          <a:solidFill>
                            <a:schemeClr val="tx1"/>
                          </a:solidFill>
                          <a:latin typeface="Arial Narrow" pitchFamily="34" charset="0"/>
                        </a:rPr>
                        <a:t>7,2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000" b="1" i="0" u="none" strike="noStrike" dirty="0">
                          <a:solidFill>
                            <a:schemeClr val="tx1"/>
                          </a:solidFill>
                          <a:latin typeface="Arial Narrow" pitchFamily="34" charset="0"/>
                        </a:rPr>
                        <a:t>15,5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000" b="0" i="0" u="none" strike="noStrike" dirty="0">
                          <a:solidFill>
                            <a:schemeClr val="tx1"/>
                          </a:solidFill>
                          <a:latin typeface="Arial Narrow" pitchFamily="34" charset="0"/>
                        </a:rPr>
                        <a:t>11,1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000" b="0" i="0" u="none" strike="noStrike" dirty="0">
                          <a:solidFill>
                            <a:schemeClr val="tx1"/>
                          </a:solidFill>
                          <a:latin typeface="Arial Narrow" pitchFamily="34" charset="0"/>
                        </a:rPr>
                        <a:t>10,8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000" b="0" i="0" u="none" strike="noStrike" dirty="0">
                          <a:solidFill>
                            <a:schemeClr val="tx1"/>
                          </a:solidFill>
                          <a:latin typeface="Arial Narrow" pitchFamily="34" charset="0"/>
                        </a:rPr>
                        <a:t>3,1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000" b="0" i="0" u="none" strike="noStrike" dirty="0">
                          <a:solidFill>
                            <a:schemeClr val="tx1"/>
                          </a:solidFill>
                          <a:latin typeface="Arial Narrow" pitchFamily="34" charset="0"/>
                        </a:rPr>
                        <a:t>11,0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6" name="Tabe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6976677"/>
              </p:ext>
            </p:extLst>
          </p:nvPr>
        </p:nvGraphicFramePr>
        <p:xfrm>
          <a:off x="285720" y="2786058"/>
          <a:ext cx="8643994" cy="1500198"/>
        </p:xfrm>
        <a:graphic>
          <a:graphicData uri="http://schemas.openxmlformats.org/drawingml/2006/table">
            <a:tbl>
              <a:tblPr/>
              <a:tblGrid>
                <a:gridCol w="1714509"/>
                <a:gridCol w="1143008"/>
                <a:gridCol w="1214446"/>
                <a:gridCol w="1428760"/>
                <a:gridCol w="1357322"/>
                <a:gridCol w="928694"/>
                <a:gridCol w="857255"/>
              </a:tblGrid>
              <a:tr h="318425">
                <a:tc gridSpan="7"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2000" b="1" i="0" u="none" strike="noStrike" dirty="0" smtClean="0">
                          <a:latin typeface="Arial Narrow" pitchFamily="34" charset="0"/>
                        </a:rPr>
                        <a:t>2013</a:t>
                      </a:r>
                    </a:p>
                  </a:txBody>
                  <a:tcPr marL="6834" marR="6834" marT="68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ctr" rtl="0" eaLnBrk="1" fontAlgn="b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pt-BR" sz="2000" b="0" i="0" u="none" strike="noStrike" dirty="0">
                        <a:latin typeface="Arial"/>
                      </a:endParaRPr>
                    </a:p>
                  </a:txBody>
                  <a:tcPr marL="6834" marR="6834" marT="68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algn="ctr" rtl="0" eaLnBrk="1" fontAlgn="b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pt-BR" sz="2000" b="0" i="0" u="none" strike="noStrike" dirty="0">
                        <a:latin typeface="Arial"/>
                      </a:endParaRPr>
                    </a:p>
                  </a:txBody>
                  <a:tcPr marL="6834" marR="6834" marT="68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algn="ctr" rtl="0" eaLnBrk="1" fontAlgn="b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pt-BR" sz="2000" b="0" i="0" u="none" strike="noStrike" dirty="0">
                        <a:latin typeface="Arial"/>
                      </a:endParaRPr>
                    </a:p>
                  </a:txBody>
                  <a:tcPr marL="6834" marR="6834" marT="68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algn="ctr" rtl="0" eaLnBrk="1" fontAlgn="b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pt-BR" sz="2000" b="0" i="0" u="none" strike="noStrike" dirty="0">
                        <a:latin typeface="Arial"/>
                      </a:endParaRPr>
                    </a:p>
                  </a:txBody>
                  <a:tcPr marL="6834" marR="6834" marT="68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algn="ctr" rtl="0" eaLnBrk="1" fontAlgn="b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pt-BR" sz="2000" b="0" i="0" u="none" strike="noStrike" dirty="0">
                        <a:latin typeface="Arial"/>
                      </a:endParaRPr>
                    </a:p>
                  </a:txBody>
                  <a:tcPr marL="6834" marR="6834" marT="68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algn="ctr" rtl="0" eaLnBrk="1" fontAlgn="b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pt-BR" sz="2000" b="0" i="0" u="none" strike="noStrike" dirty="0">
                        <a:latin typeface="Arial"/>
                      </a:endParaRPr>
                    </a:p>
                  </a:txBody>
                  <a:tcPr marL="6834" marR="6834" marT="68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4215"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2000" b="1" i="0" u="none" strike="noStrike" dirty="0" smtClean="0">
                          <a:latin typeface="Arial Narrow" pitchFamily="34" charset="0"/>
                        </a:rPr>
                        <a:t>TODOS OS AVC</a:t>
                      </a:r>
                    </a:p>
                  </a:txBody>
                  <a:tcPr marL="6834" marR="6834" marT="68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BR" sz="2000" b="1" i="0" u="none" strike="noStrike" kern="1200" dirty="0">
                          <a:solidFill>
                            <a:schemeClr val="tx1"/>
                          </a:solidFill>
                          <a:latin typeface="Arial Narrow"/>
                        </a:rPr>
                        <a:t>&lt;750g</a:t>
                      </a:r>
                      <a:endParaRPr lang="pt-BR" sz="2000" b="0" i="0" u="none" strike="noStrike" dirty="0">
                        <a:latin typeface="Arial"/>
                      </a:endParaRPr>
                    </a:p>
                  </a:txBody>
                  <a:tcPr marL="6834" marR="6834" marT="68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BR" sz="2000" b="1" i="0" u="none" strike="noStrike" kern="1200" dirty="0">
                          <a:solidFill>
                            <a:schemeClr val="tx1"/>
                          </a:solidFill>
                          <a:latin typeface="Arial Narrow"/>
                        </a:rPr>
                        <a:t>750 a 999 g</a:t>
                      </a:r>
                      <a:endParaRPr lang="pt-BR" sz="2000" b="0" i="0" u="none" strike="noStrike" dirty="0">
                        <a:latin typeface="Arial"/>
                      </a:endParaRPr>
                    </a:p>
                  </a:txBody>
                  <a:tcPr marL="6834" marR="6834" marT="68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BR" sz="2000" b="1" i="0" u="none" strike="noStrike" kern="1200" dirty="0">
                          <a:solidFill>
                            <a:schemeClr val="tx1"/>
                          </a:solidFill>
                          <a:latin typeface="Arial Narrow"/>
                        </a:rPr>
                        <a:t>1000 a 1499g</a:t>
                      </a:r>
                      <a:endParaRPr lang="pt-BR" sz="2000" b="0" i="0" u="none" strike="noStrike" dirty="0">
                        <a:latin typeface="Arial"/>
                      </a:endParaRPr>
                    </a:p>
                  </a:txBody>
                  <a:tcPr marL="6834" marR="6834" marT="68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BR" sz="2000" b="1" i="0" u="none" strike="noStrike" kern="1200" dirty="0">
                          <a:solidFill>
                            <a:schemeClr val="tx1"/>
                          </a:solidFill>
                          <a:latin typeface="Arial Narrow"/>
                        </a:rPr>
                        <a:t>1500 a 2499g</a:t>
                      </a:r>
                      <a:endParaRPr lang="pt-BR" sz="2000" b="0" i="0" u="none" strike="noStrike" dirty="0">
                        <a:latin typeface="Arial"/>
                      </a:endParaRPr>
                    </a:p>
                  </a:txBody>
                  <a:tcPr marL="6834" marR="6834" marT="68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BR" sz="2000" b="1" i="0" u="none" strike="noStrike" kern="1200" dirty="0">
                          <a:solidFill>
                            <a:schemeClr val="tx1"/>
                          </a:solidFill>
                          <a:latin typeface="Arial Narrow"/>
                        </a:rPr>
                        <a:t>≥2500g</a:t>
                      </a:r>
                      <a:endParaRPr lang="pt-BR" sz="2000" b="0" i="0" u="none" strike="noStrike" dirty="0">
                        <a:latin typeface="Arial"/>
                      </a:endParaRPr>
                    </a:p>
                  </a:txBody>
                  <a:tcPr marL="6834" marR="6834" marT="68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BR" sz="2000" b="1" i="0" u="none" strike="noStrike" kern="1200" dirty="0">
                          <a:solidFill>
                            <a:schemeClr val="tx1"/>
                          </a:solidFill>
                          <a:latin typeface="Arial Narrow"/>
                        </a:rPr>
                        <a:t>total</a:t>
                      </a:r>
                      <a:endParaRPr lang="pt-BR" sz="2000" b="0" i="0" u="none" strike="noStrike" dirty="0">
                        <a:latin typeface="Arial"/>
                      </a:endParaRPr>
                    </a:p>
                  </a:txBody>
                  <a:tcPr marL="6834" marR="6834" marT="68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239193">
                <a:tc>
                  <a:txBody>
                    <a:bodyPr/>
                    <a:lstStyle/>
                    <a:p>
                      <a:pPr marL="0" algn="ctr" rtl="0" eaLnBrk="1" fontAlgn="b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BR" sz="2000" b="0" i="0" u="none" strike="noStrike" kern="1200" dirty="0" smtClean="0">
                          <a:solidFill>
                            <a:schemeClr val="tx1"/>
                          </a:solidFill>
                          <a:latin typeface="Arial Narrow"/>
                        </a:rPr>
                        <a:t>DI </a:t>
                      </a:r>
                      <a:r>
                        <a:rPr lang="pt-BR" sz="2000" b="0" i="0" u="none" strike="noStrike" kern="1200" baseline="0" dirty="0" smtClean="0">
                          <a:solidFill>
                            <a:schemeClr val="tx1"/>
                          </a:solidFill>
                          <a:latin typeface="Arial Narrow"/>
                        </a:rPr>
                        <a:t> </a:t>
                      </a:r>
                      <a:r>
                        <a:rPr lang="pt-BR" sz="2000" b="0" i="0" u="none" strike="noStrike" kern="1200" dirty="0" smtClean="0">
                          <a:solidFill>
                            <a:schemeClr val="tx1"/>
                          </a:solidFill>
                          <a:latin typeface="Arial Narrow"/>
                        </a:rPr>
                        <a:t>IPCSC</a:t>
                      </a:r>
                      <a:endParaRPr lang="pt-BR" sz="2000" b="0" i="0" u="none" strike="noStrike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6834" marR="6834" marT="68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BR" sz="2000" b="1" i="0" u="none" strike="noStrike" kern="1200" dirty="0">
                          <a:solidFill>
                            <a:schemeClr val="tx1"/>
                          </a:solidFill>
                          <a:latin typeface="Arial Narrow"/>
                        </a:rPr>
                        <a:t>26,3</a:t>
                      </a:r>
                      <a:endParaRPr lang="pt-BR" sz="2000" b="1" i="0" u="none" strike="noStrike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6834" marR="6834" marT="68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BR" sz="2000" b="0" i="0" u="none" strike="noStrike" kern="1200" dirty="0">
                          <a:solidFill>
                            <a:schemeClr val="tx1"/>
                          </a:solidFill>
                          <a:latin typeface="Arial Narrow"/>
                        </a:rPr>
                        <a:t>15,6</a:t>
                      </a:r>
                      <a:endParaRPr lang="pt-BR" sz="2000" b="0" i="0" u="none" strike="noStrike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6834" marR="6834" marT="68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BR" sz="2000" b="0" i="0" u="none" strike="noStrike" kern="1200" dirty="0">
                          <a:solidFill>
                            <a:schemeClr val="tx1"/>
                          </a:solidFill>
                          <a:latin typeface="Arial Narrow"/>
                        </a:rPr>
                        <a:t>16,3</a:t>
                      </a:r>
                      <a:endParaRPr lang="pt-BR" sz="2000" b="0" i="0" u="none" strike="noStrike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6834" marR="6834" marT="68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BR" sz="2000" b="0" i="0" u="none" strike="noStrike" kern="1200" dirty="0">
                          <a:solidFill>
                            <a:schemeClr val="tx1"/>
                          </a:solidFill>
                          <a:latin typeface="Arial Narrow"/>
                        </a:rPr>
                        <a:t>8,2</a:t>
                      </a:r>
                      <a:endParaRPr lang="pt-BR" sz="2000" b="0" i="0" u="none" strike="noStrike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6834" marR="6834" marT="68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BR" sz="2000" b="0" i="0" u="none" strike="noStrike" kern="1200" dirty="0">
                          <a:solidFill>
                            <a:schemeClr val="tx1"/>
                          </a:solidFill>
                          <a:latin typeface="Arial Narrow"/>
                        </a:rPr>
                        <a:t>17,8</a:t>
                      </a:r>
                      <a:endParaRPr lang="pt-BR" sz="2000" b="0" i="0" u="none" strike="noStrike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6834" marR="6834" marT="68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BR" sz="2000" b="0" i="0" u="none" strike="noStrike" kern="1200" dirty="0">
                          <a:solidFill>
                            <a:schemeClr val="tx1"/>
                          </a:solidFill>
                          <a:latin typeface="Arial Narrow"/>
                        </a:rPr>
                        <a:t>16,6</a:t>
                      </a:r>
                      <a:endParaRPr lang="pt-BR" sz="2000" b="0" i="0" u="none" strike="noStrike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6834" marR="6834" marT="68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5924">
                <a:tc>
                  <a:txBody>
                    <a:bodyPr/>
                    <a:lstStyle/>
                    <a:p>
                      <a:pPr marL="0" algn="ctr" rtl="0" eaLnBrk="1" fontAlgn="b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BR" sz="2000" b="0" i="0" u="none" strike="noStrike" kern="1200" dirty="0" smtClean="0">
                          <a:solidFill>
                            <a:schemeClr val="tx1"/>
                          </a:solidFill>
                          <a:latin typeface="Arial Narrow"/>
                        </a:rPr>
                        <a:t>DI</a:t>
                      </a:r>
                      <a:r>
                        <a:rPr lang="pt-BR" sz="2000" b="0" i="0" u="none" strike="noStrike" kern="1200" baseline="0" dirty="0" smtClean="0">
                          <a:solidFill>
                            <a:schemeClr val="tx1"/>
                          </a:solidFill>
                          <a:latin typeface="Arial Narrow"/>
                        </a:rPr>
                        <a:t>  </a:t>
                      </a:r>
                      <a:r>
                        <a:rPr lang="pt-BR" sz="2000" b="0" i="0" u="none" strike="noStrike" kern="1200" dirty="0" smtClean="0">
                          <a:solidFill>
                            <a:schemeClr val="tx1"/>
                          </a:solidFill>
                          <a:latin typeface="Arial Narrow"/>
                        </a:rPr>
                        <a:t>IPCSL</a:t>
                      </a:r>
                      <a:endParaRPr lang="pt-BR" sz="2000" b="0" i="0" u="none" strike="noStrike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6834" marR="6834" marT="68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BR" sz="2000" b="1" i="0" u="none" strike="noStrike" kern="1200" dirty="0">
                          <a:solidFill>
                            <a:schemeClr val="tx1"/>
                          </a:solidFill>
                          <a:latin typeface="Arial Narrow"/>
                        </a:rPr>
                        <a:t>15,1</a:t>
                      </a:r>
                      <a:endParaRPr lang="pt-BR" sz="2000" b="1" i="0" u="none" strike="noStrike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6834" marR="6834" marT="68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BR" sz="2000" b="0" i="0" u="none" strike="noStrike" kern="1200" dirty="0">
                          <a:solidFill>
                            <a:schemeClr val="tx1"/>
                          </a:solidFill>
                          <a:latin typeface="Arial Narrow"/>
                        </a:rPr>
                        <a:t>9,2</a:t>
                      </a:r>
                      <a:endParaRPr lang="pt-BR" sz="2000" b="0" i="0" u="none" strike="noStrike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6834" marR="6834" marT="68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BR" sz="2000" b="0" i="0" u="none" strike="noStrike" kern="1200">
                          <a:solidFill>
                            <a:schemeClr val="tx1"/>
                          </a:solidFill>
                          <a:latin typeface="Arial Narrow"/>
                        </a:rPr>
                        <a:t>8,1</a:t>
                      </a:r>
                      <a:endParaRPr lang="pt-BR" sz="2000" b="0" i="0" u="none" strike="noStrike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6834" marR="6834" marT="68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BR" sz="2000" b="0" i="0" u="none" strike="noStrike" kern="1200" dirty="0">
                          <a:solidFill>
                            <a:schemeClr val="tx1"/>
                          </a:solidFill>
                          <a:latin typeface="Arial Narrow"/>
                        </a:rPr>
                        <a:t>10,5</a:t>
                      </a:r>
                      <a:endParaRPr lang="pt-BR" sz="2000" b="0" i="0" u="none" strike="noStrike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6834" marR="6834" marT="68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BR" sz="2000" b="0" i="0" u="none" strike="noStrike" kern="1200" dirty="0">
                          <a:solidFill>
                            <a:schemeClr val="tx1"/>
                          </a:solidFill>
                          <a:latin typeface="Arial Narrow"/>
                        </a:rPr>
                        <a:t>5,6</a:t>
                      </a:r>
                      <a:endParaRPr lang="pt-BR" sz="2000" b="0" i="0" u="none" strike="noStrike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6834" marR="6834" marT="68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BR" sz="2000" b="0" i="0" u="none" strike="noStrike" kern="1200" dirty="0">
                          <a:solidFill>
                            <a:schemeClr val="tx1"/>
                          </a:solidFill>
                          <a:latin typeface="Arial Narrow"/>
                        </a:rPr>
                        <a:t>9,3</a:t>
                      </a:r>
                      <a:endParaRPr lang="pt-BR" sz="2000" b="0" i="0" u="none" strike="noStrike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6834" marR="6834" marT="68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1511300" y="2996376"/>
            <a:ext cx="6913563" cy="40011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 eaLnBrk="0" hangingPunct="0"/>
            <a:endParaRPr lang="pt-BR" sz="2000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5" name="Retângulo 4"/>
          <p:cNvSpPr/>
          <p:nvPr/>
        </p:nvSpPr>
        <p:spPr>
          <a:xfrm>
            <a:off x="1285852" y="357166"/>
            <a:ext cx="7517890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>
              <a:spcBef>
                <a:spcPct val="20000"/>
              </a:spcBef>
            </a:pPr>
            <a:r>
              <a:rPr lang="pt-BR" sz="3200" b="1" dirty="0" smtClean="0">
                <a:solidFill>
                  <a:srgbClr val="1F497D"/>
                </a:solidFill>
                <a:latin typeface="Calibri"/>
              </a:rPr>
              <a:t>DISCUSSÃO </a:t>
            </a:r>
          </a:p>
          <a:p>
            <a:pPr marL="342900" lvl="0" indent="-342900" algn="ctr">
              <a:spcBef>
                <a:spcPct val="20000"/>
              </a:spcBef>
            </a:pPr>
            <a:endParaRPr lang="pt-BR" sz="3000" dirty="0" smtClean="0">
              <a:solidFill>
                <a:srgbClr val="1F497D"/>
              </a:solidFill>
              <a:latin typeface="Calibri"/>
            </a:endParaRPr>
          </a:p>
          <a:p>
            <a:pPr marL="342900" lvl="0" indent="-342900" algn="just">
              <a:spcBef>
                <a:spcPct val="20000"/>
              </a:spcBef>
            </a:pPr>
            <a:endParaRPr lang="pt-BR" sz="1000" dirty="0" smtClean="0">
              <a:solidFill>
                <a:srgbClr val="1F497D"/>
              </a:solidFill>
              <a:latin typeface="Calibri"/>
            </a:endParaRPr>
          </a:p>
          <a:p>
            <a:pPr algn="just">
              <a:spcBef>
                <a:spcPct val="20000"/>
              </a:spcBef>
            </a:pPr>
            <a:endParaRPr lang="pt-BR" sz="1000" dirty="0">
              <a:solidFill>
                <a:srgbClr val="1F497D"/>
              </a:solidFill>
              <a:latin typeface="Calibri"/>
            </a:endParaRPr>
          </a:p>
          <a:p>
            <a:pPr marL="342900" lvl="0" indent="-342900" algn="just">
              <a:spcBef>
                <a:spcPct val="20000"/>
              </a:spcBef>
              <a:buBlip>
                <a:blip r:embed="rId3"/>
              </a:buBlip>
            </a:pPr>
            <a:endParaRPr lang="pt-BR" sz="1000" dirty="0" smtClean="0">
              <a:solidFill>
                <a:srgbClr val="1F497D"/>
              </a:solidFill>
              <a:latin typeface="Calibri"/>
            </a:endParaRPr>
          </a:p>
        </p:txBody>
      </p:sp>
      <p:graphicFrame>
        <p:nvGraphicFramePr>
          <p:cNvPr id="10" name="Tabela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5869955"/>
              </p:ext>
            </p:extLst>
          </p:nvPr>
        </p:nvGraphicFramePr>
        <p:xfrm>
          <a:off x="1285852" y="4786322"/>
          <a:ext cx="7643866" cy="1643074"/>
        </p:xfrm>
        <a:graphic>
          <a:graphicData uri="http://schemas.openxmlformats.org/drawingml/2006/table">
            <a:tbl>
              <a:tblPr/>
              <a:tblGrid>
                <a:gridCol w="1928826"/>
                <a:gridCol w="3143272"/>
                <a:gridCol w="2571768"/>
              </a:tblGrid>
              <a:tr h="795082">
                <a:tc>
                  <a:txBody>
                    <a:bodyPr/>
                    <a:lstStyle>
                      <a:defPPr>
                        <a:defRPr lang="pt-BR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CC0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Arial Narrow" pitchFamily="34" charset="0"/>
                        </a:rPr>
                        <a:t>Topografia</a:t>
                      </a:r>
                    </a:p>
                  </a:txBody>
                  <a:tcPr marL="91432" marR="91432" marT="48813" marB="48813" horzOverflow="overflow">
                    <a:lnL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>
                        <a:alpha val="49804"/>
                      </a:srgbClr>
                    </a:solidFill>
                  </a:tcPr>
                </a:tc>
                <a:tc>
                  <a:txBody>
                    <a:bodyPr/>
                    <a:lstStyle>
                      <a:defPPr>
                        <a:defRPr lang="pt-BR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CC0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Arial Narrow" pitchFamily="34" charset="0"/>
                        </a:rPr>
                        <a:t>USA (NHSN 2011)</a:t>
                      </a:r>
                    </a:p>
                  </a:txBody>
                  <a:tcPr marL="91432" marR="91432" marT="48813" marB="48813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>
                        <a:alpha val="49804"/>
                      </a:srgbClr>
                    </a:solidFill>
                  </a:tcPr>
                </a:tc>
                <a:tc>
                  <a:txBody>
                    <a:bodyPr/>
                    <a:lstStyle>
                      <a:defPPr>
                        <a:defRPr lang="pt-BR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CC0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Arial Narrow" pitchFamily="34" charset="0"/>
                        </a:rPr>
                        <a:t>Países pobres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CC0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Arial Narrow" pitchFamily="34" charset="0"/>
                        </a:rPr>
                        <a:t>(1995 -2010)</a:t>
                      </a:r>
                    </a:p>
                  </a:txBody>
                  <a:tcPr marL="91432" marR="91432" marT="48813" marB="48813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>
                        <a:alpha val="49804"/>
                      </a:srgbClr>
                    </a:solidFill>
                  </a:tcPr>
                </a:tc>
              </a:tr>
              <a:tr h="847992">
                <a:tc>
                  <a:txBody>
                    <a:bodyPr/>
                    <a:lstStyle>
                      <a:defPPr>
                        <a:defRPr lang="pt-BR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CC0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Arial Narrow" pitchFamily="34" charset="0"/>
                        </a:rPr>
                        <a:t>UTI Neonatal</a:t>
                      </a:r>
                    </a:p>
                  </a:txBody>
                  <a:tcPr marL="91432" marR="91432" marT="48813" marB="48813" horzOverflow="overflow">
                    <a:lnL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>
                        <a:alpha val="49804"/>
                      </a:srgbClr>
                    </a:solidFill>
                  </a:tcPr>
                </a:tc>
                <a:tc>
                  <a:txBody>
                    <a:bodyPr/>
                    <a:lstStyle>
                      <a:defPPr>
                        <a:defRPr lang="pt-BR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CC00"/>
                        </a:buClr>
                        <a:buSzPct val="6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pt-BR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Arial Narrow" pitchFamily="34" charset="0"/>
                        </a:rPr>
                        <a:t>IPCSL</a:t>
                      </a:r>
                      <a:r>
                        <a:rPr kumimoji="0" lang="pt-B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Arial Narrow" pitchFamily="34" charset="0"/>
                        </a:rPr>
                        <a:t> </a:t>
                      </a:r>
                      <a:r>
                        <a:rPr kumimoji="0" lang="pt-BR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Arial Narrow" pitchFamily="34" charset="0"/>
                        </a:rPr>
                        <a:t>0,7 a 2,7/1000 </a:t>
                      </a:r>
                      <a:r>
                        <a:rPr kumimoji="0" lang="pt-BR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Arial Narrow" pitchFamily="34" charset="0"/>
                        </a:rPr>
                        <a:t>CVC-dia</a:t>
                      </a:r>
                      <a:r>
                        <a:rPr kumimoji="0" lang="pt-B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Arial Narrow" pitchFamily="34" charset="0"/>
                        </a:rPr>
                        <a:t> </a:t>
                      </a:r>
                    </a:p>
                  </a:txBody>
                  <a:tcPr marL="91432" marR="91432" marT="48813" marB="48813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>
                        <a:alpha val="49804"/>
                      </a:srgbClr>
                    </a:solidFill>
                  </a:tcPr>
                </a:tc>
                <a:tc>
                  <a:txBody>
                    <a:bodyPr/>
                    <a:lstStyle>
                      <a:defPPr>
                        <a:defRPr lang="pt-BR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CC0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Arial Narrow" pitchFamily="34" charset="0"/>
                        </a:rPr>
                        <a:t>15,2 a 62/1000 pacientes-dia</a:t>
                      </a:r>
                    </a:p>
                  </a:txBody>
                  <a:tcPr marL="91432" marR="91432" marT="48813" marB="48813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>
                        <a:alpha val="49804"/>
                      </a:srgb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1" name="Tabela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5406755"/>
              </p:ext>
            </p:extLst>
          </p:nvPr>
        </p:nvGraphicFramePr>
        <p:xfrm>
          <a:off x="1285852" y="1071546"/>
          <a:ext cx="7572428" cy="2693585"/>
        </p:xfrm>
        <a:graphic>
          <a:graphicData uri="http://schemas.openxmlformats.org/drawingml/2006/table">
            <a:tbl>
              <a:tblPr/>
              <a:tblGrid>
                <a:gridCol w="1900555"/>
                <a:gridCol w="208280"/>
                <a:gridCol w="5463593"/>
              </a:tblGrid>
              <a:tr h="535325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pt-BR" sz="2000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Arial Narrow" pitchFamily="34" charset="0"/>
                          <a:cs typeface="Arial" charset="0"/>
                        </a:rPr>
                        <a:t>7 </a:t>
                      </a:r>
                      <a:r>
                        <a:rPr lang="pt-BR" sz="2000" b="1" dirty="0" err="1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Arial Narrow" pitchFamily="34" charset="0"/>
                          <a:cs typeface="Arial" charset="0"/>
                        </a:rPr>
                        <a:t>UTIs</a:t>
                      </a:r>
                      <a:r>
                        <a:rPr lang="pt-BR" sz="2000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Arial Narrow" pitchFamily="34" charset="0"/>
                          <a:cs typeface="Arial" charset="0"/>
                        </a:rPr>
                        <a:t> NEONATAIS BRASILEIRAS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pt-BR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</a:tr>
              <a:tr h="41452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Arial Narrow" pitchFamily="34" charset="0"/>
                        </a:rPr>
                        <a:t>Faixa de Peso g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pt-BR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pt-BR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Arial Narrow" pitchFamily="34" charset="0"/>
                        </a:rPr>
                        <a:t>CVC-dia</a:t>
                      </a:r>
                      <a:r>
                        <a:rPr kumimoji="0" lang="pt-BR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Arial Narrow" pitchFamily="34" charset="0"/>
                        </a:rPr>
                        <a:t>/1000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  <a:tr h="14553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Arial Narrow" pitchFamily="34" charset="0"/>
                        </a:rPr>
                        <a:t>&lt; 1000g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pt-BR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Arial Narrow" pitchFamily="34" charset="0"/>
                        </a:rPr>
                        <a:t>34,9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</a:tr>
              <a:tr h="47562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Arial Narrow" pitchFamily="34" charset="0"/>
                        </a:rPr>
                        <a:t>1001 a 1500g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pt-BR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Arial Narrow" pitchFamily="34" charset="0"/>
                        </a:rPr>
                        <a:t>20,4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  <a:tr h="47562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Arial Narrow" pitchFamily="34" charset="0"/>
                        </a:rPr>
                        <a:t>1501 a 2500g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pt-BR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Arial Narrow" pitchFamily="34" charset="0"/>
                        </a:rPr>
                        <a:t>17,3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  <a:tr h="21423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Arial Narrow" pitchFamily="34" charset="0"/>
                        </a:rPr>
                        <a:t>&gt; 2500g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pt-BR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pt-B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Arial Narrow" pitchFamily="34" charset="0"/>
                        </a:rPr>
                        <a:t>18,1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</a:tbl>
          </a:graphicData>
        </a:graphic>
      </p:graphicFrame>
      <p:sp>
        <p:nvSpPr>
          <p:cNvPr id="12" name="Retângulo 11"/>
          <p:cNvSpPr/>
          <p:nvPr/>
        </p:nvSpPr>
        <p:spPr>
          <a:xfrm>
            <a:off x="3857620" y="4000504"/>
            <a:ext cx="5143536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/>
            <a:r>
              <a:rPr lang="pt-BR" sz="1600" b="1" dirty="0" smtClean="0">
                <a:solidFill>
                  <a:prstClr val="black"/>
                </a:solidFill>
                <a:latin typeface="Calibri" pitchFamily="34" charset="0"/>
                <a:cs typeface="Calibri" pitchFamily="34" charset="0"/>
              </a:rPr>
              <a:t>Pessoa-Silva, CL; </a:t>
            </a:r>
            <a:r>
              <a:rPr lang="pt-BR" sz="1600" b="1" dirty="0" err="1" smtClean="0">
                <a:solidFill>
                  <a:prstClr val="black"/>
                </a:solidFill>
                <a:latin typeface="Calibri" pitchFamily="34" charset="0"/>
                <a:cs typeface="Calibri" pitchFamily="34" charset="0"/>
              </a:rPr>
              <a:t>Richtmann</a:t>
            </a:r>
            <a:r>
              <a:rPr lang="pt-BR" sz="1600" b="1" dirty="0" smtClean="0">
                <a:solidFill>
                  <a:prstClr val="black"/>
                </a:solidFill>
                <a:latin typeface="Calibri" pitchFamily="34" charset="0"/>
                <a:cs typeface="Calibri" pitchFamily="34" charset="0"/>
              </a:rPr>
              <a:t>, R; </a:t>
            </a:r>
            <a:r>
              <a:rPr lang="pt-BR" sz="1600" b="1" dirty="0" err="1" smtClean="0">
                <a:solidFill>
                  <a:prstClr val="black"/>
                </a:solidFill>
                <a:latin typeface="Calibri" pitchFamily="34" charset="0"/>
                <a:cs typeface="Calibri" pitchFamily="34" charset="0"/>
              </a:rPr>
              <a:t>Calil</a:t>
            </a:r>
            <a:r>
              <a:rPr lang="pt-BR" sz="1600" b="1" dirty="0" smtClean="0">
                <a:solidFill>
                  <a:prstClr val="black"/>
                </a:solidFill>
                <a:latin typeface="Calibri" pitchFamily="34" charset="0"/>
                <a:cs typeface="Calibri" pitchFamily="34" charset="0"/>
              </a:rPr>
              <a:t>,R, </a:t>
            </a:r>
            <a:r>
              <a:rPr lang="pt-BR" sz="1600" b="1" dirty="0" err="1" smtClean="0">
                <a:solidFill>
                  <a:prstClr val="black"/>
                </a:solidFill>
                <a:latin typeface="Calibri" pitchFamily="34" charset="0"/>
                <a:cs typeface="Calibri" pitchFamily="34" charset="0"/>
              </a:rPr>
              <a:t>etal</a:t>
            </a:r>
            <a:r>
              <a:rPr lang="pt-BR" sz="1600" b="1" dirty="0" smtClean="0">
                <a:solidFill>
                  <a:prstClr val="black"/>
                </a:solidFill>
                <a:latin typeface="Calibri" pitchFamily="34" charset="0"/>
                <a:cs typeface="Calibri" pitchFamily="34" charset="0"/>
              </a:rPr>
              <a:t>. </a:t>
            </a:r>
            <a:r>
              <a:rPr lang="pt-BR" sz="1600" b="1" i="1" dirty="0" smtClean="0">
                <a:solidFill>
                  <a:prstClr val="black"/>
                </a:solidFill>
                <a:latin typeface="Calibri" pitchFamily="34" charset="0"/>
                <a:cs typeface="Calibri" pitchFamily="34" charset="0"/>
              </a:rPr>
              <a:t>ICHE</a:t>
            </a:r>
            <a:r>
              <a:rPr lang="pt-BR" sz="1600" b="1" dirty="0" smtClean="0">
                <a:solidFill>
                  <a:prstClr val="black"/>
                </a:solidFill>
                <a:latin typeface="Calibri" pitchFamily="34" charset="0"/>
                <a:cs typeface="Calibri" pitchFamily="34" charset="0"/>
              </a:rPr>
              <a:t>, 2004.</a:t>
            </a:r>
          </a:p>
          <a:p>
            <a:pPr lvl="0"/>
            <a:endParaRPr lang="pt-BR" dirty="0">
              <a:solidFill>
                <a:prstClr val="black"/>
              </a:solidFill>
              <a:latin typeface="Bookman Old Style" pitchFamily="18" charset="0"/>
              <a:cs typeface="Arial" charset="0"/>
            </a:endParaRPr>
          </a:p>
        </p:txBody>
      </p:sp>
      <p:sp>
        <p:nvSpPr>
          <p:cNvPr id="20" name="Text Box 41"/>
          <p:cNvSpPr txBox="1">
            <a:spLocks noChangeArrowheads="1"/>
          </p:cNvSpPr>
          <p:nvPr/>
        </p:nvSpPr>
        <p:spPr bwMode="auto">
          <a:xfrm>
            <a:off x="6072198" y="6519446"/>
            <a:ext cx="285752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 wrap="square">
            <a:spAutoFit/>
          </a:bodyPr>
          <a:lstStyle/>
          <a:p>
            <a:r>
              <a:rPr lang="pt-BR" sz="1600" b="1" i="1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The Lancet</a:t>
            </a:r>
            <a:r>
              <a:rPr lang="pt-BR" sz="1600" b="1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, </a:t>
            </a:r>
            <a:r>
              <a:rPr lang="pt-BR" sz="16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2011 </a:t>
            </a:r>
            <a:r>
              <a:rPr lang="pt-BR" sz="16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 e    </a:t>
            </a:r>
            <a:r>
              <a:rPr lang="pt-BR" sz="1600" b="1" i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AJIC</a:t>
            </a:r>
            <a:r>
              <a:rPr lang="pt-BR" sz="1600" b="1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, 2013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2662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5" grpId="0" build="allAtOnce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548680"/>
            <a:ext cx="9144000" cy="850900"/>
          </a:xfrm>
        </p:spPr>
        <p:txBody>
          <a:bodyPr>
            <a:normAutofit fontScale="90000"/>
          </a:bodyPr>
          <a:lstStyle/>
          <a:p>
            <a:r>
              <a:rPr lang="pt-BR" sz="3200" b="1" dirty="0" smtClean="0">
                <a:solidFill>
                  <a:schemeClr val="tx2"/>
                </a:solidFill>
              </a:rPr>
              <a:t>A VIGILÂNCIA EPIDEMIOLÓGICA COMO UMA IMPORTANTE </a:t>
            </a:r>
            <a:r>
              <a:rPr lang="pt-BR" sz="3200" b="1" dirty="0">
                <a:solidFill>
                  <a:schemeClr val="tx2"/>
                </a:solidFill>
              </a:rPr>
              <a:t>ESTRATÉGIA </a:t>
            </a:r>
            <a:r>
              <a:rPr lang="pt-BR" sz="3200" b="1" dirty="0" smtClean="0">
                <a:solidFill>
                  <a:schemeClr val="tx2"/>
                </a:solidFill>
              </a:rPr>
              <a:t>DE PREVENÇÃO</a:t>
            </a:r>
            <a:br>
              <a:rPr lang="pt-BR" sz="3200" b="1" dirty="0" smtClean="0">
                <a:solidFill>
                  <a:schemeClr val="tx2"/>
                </a:solidFill>
              </a:rPr>
            </a:br>
            <a:r>
              <a:rPr lang="pt-BR" sz="3200" b="1" dirty="0" smtClean="0">
                <a:solidFill>
                  <a:schemeClr val="tx2"/>
                </a:solidFill>
              </a:rPr>
              <a:t>DAS IRAS</a:t>
            </a:r>
            <a:r>
              <a:rPr lang="pt-BR" sz="3200" dirty="0" smtClean="0"/>
              <a:t/>
            </a:r>
            <a:br>
              <a:rPr lang="pt-BR" sz="3200" dirty="0" smtClean="0"/>
            </a:br>
            <a:endParaRPr lang="pt-BR" sz="3200" b="1" dirty="0" smtClean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3" name="Elipse 2"/>
          <p:cNvSpPr/>
          <p:nvPr/>
        </p:nvSpPr>
        <p:spPr>
          <a:xfrm>
            <a:off x="5148064" y="4071941"/>
            <a:ext cx="2857520" cy="2076365"/>
          </a:xfrm>
          <a:prstGeom prst="ellipse">
            <a:avLst/>
          </a:prstGeom>
          <a:gradFill flip="none" rotWithShape="1">
            <a:gsLst>
              <a:gs pos="0">
                <a:srgbClr val="0099CC">
                  <a:tint val="66000"/>
                  <a:satMod val="160000"/>
                </a:srgbClr>
              </a:gs>
              <a:gs pos="50000">
                <a:srgbClr val="0099CC">
                  <a:tint val="44500"/>
                  <a:satMod val="160000"/>
                </a:srgbClr>
              </a:gs>
              <a:gs pos="100000">
                <a:srgbClr val="0099CC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500" b="1" dirty="0" smtClean="0">
                <a:solidFill>
                  <a:schemeClr val="tx1"/>
                </a:solidFill>
              </a:rPr>
              <a:t>Indicadores de Processo:</a:t>
            </a:r>
          </a:p>
          <a:p>
            <a:pPr algn="ctr"/>
            <a:r>
              <a:rPr lang="pt-BR" sz="1500" b="1" dirty="0" smtClean="0">
                <a:solidFill>
                  <a:schemeClr val="tx1"/>
                </a:solidFill>
              </a:rPr>
              <a:t>Consumo de  produtos para higiene das mãos por RN-dia</a:t>
            </a:r>
          </a:p>
          <a:p>
            <a:pPr algn="ctr"/>
            <a:r>
              <a:rPr lang="pt-BR" sz="1500" b="1" i="1" dirty="0" err="1" smtClean="0">
                <a:solidFill>
                  <a:schemeClr val="tx1"/>
                </a:solidFill>
              </a:rPr>
              <a:t>bundle</a:t>
            </a:r>
            <a:r>
              <a:rPr lang="pt-BR" sz="1500" b="1" dirty="0" smtClean="0">
                <a:solidFill>
                  <a:schemeClr val="tx1"/>
                </a:solidFill>
              </a:rPr>
              <a:t> de inserção de CVC</a:t>
            </a:r>
            <a:endParaRPr lang="pt-BR" sz="1500" b="1" dirty="0">
              <a:solidFill>
                <a:schemeClr val="tx1"/>
              </a:solidFill>
            </a:endParaRPr>
          </a:p>
        </p:txBody>
      </p:sp>
      <p:sp>
        <p:nvSpPr>
          <p:cNvPr id="6" name="Elipse 5"/>
          <p:cNvSpPr/>
          <p:nvPr/>
        </p:nvSpPr>
        <p:spPr>
          <a:xfrm>
            <a:off x="1357290" y="4214818"/>
            <a:ext cx="2265396" cy="2143140"/>
          </a:xfrm>
          <a:prstGeom prst="ellipse">
            <a:avLst/>
          </a:prstGeom>
          <a:gradFill flip="none" rotWithShape="1">
            <a:gsLst>
              <a:gs pos="0">
                <a:srgbClr val="0099CC">
                  <a:tint val="66000"/>
                  <a:satMod val="160000"/>
                </a:srgbClr>
              </a:gs>
              <a:gs pos="50000">
                <a:srgbClr val="0099CC">
                  <a:tint val="44500"/>
                  <a:satMod val="160000"/>
                </a:srgbClr>
              </a:gs>
              <a:gs pos="100000">
                <a:srgbClr val="0099CC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500" b="1" dirty="0" smtClean="0">
                <a:solidFill>
                  <a:schemeClr val="tx1"/>
                </a:solidFill>
              </a:rPr>
              <a:t>Indicadores de Estrutura:</a:t>
            </a:r>
          </a:p>
          <a:p>
            <a:pPr algn="ctr"/>
            <a:r>
              <a:rPr lang="pt-BR" sz="1500" b="1" dirty="0" smtClean="0">
                <a:solidFill>
                  <a:schemeClr val="tx1"/>
                </a:solidFill>
              </a:rPr>
              <a:t>Área física, equipamentos e recursos humanos</a:t>
            </a:r>
            <a:endParaRPr lang="pt-BR" sz="1500" b="1" dirty="0">
              <a:solidFill>
                <a:schemeClr val="tx1"/>
              </a:solidFill>
            </a:endParaRPr>
          </a:p>
        </p:txBody>
      </p:sp>
      <p:sp>
        <p:nvSpPr>
          <p:cNvPr id="9" name="Retângulo 8"/>
          <p:cNvSpPr/>
          <p:nvPr/>
        </p:nvSpPr>
        <p:spPr>
          <a:xfrm>
            <a:off x="6929454" y="2000240"/>
            <a:ext cx="186781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2000" b="1" dirty="0" smtClean="0">
                <a:solidFill>
                  <a:srgbClr val="1F497D"/>
                </a:solidFill>
              </a:rPr>
              <a:t>(ANVISA, 2013) </a:t>
            </a:r>
            <a:endParaRPr lang="pt-BR" sz="2000" b="1" dirty="0"/>
          </a:p>
        </p:txBody>
      </p:sp>
      <p:sp>
        <p:nvSpPr>
          <p:cNvPr id="2" name="Elipse 1"/>
          <p:cNvSpPr/>
          <p:nvPr/>
        </p:nvSpPr>
        <p:spPr>
          <a:xfrm>
            <a:off x="2932990" y="1700808"/>
            <a:ext cx="3000396" cy="2071702"/>
          </a:xfrm>
          <a:prstGeom prst="ellipse">
            <a:avLst/>
          </a:prstGeom>
          <a:gradFill flip="none" rotWithShape="1">
            <a:gsLst>
              <a:gs pos="0">
                <a:srgbClr val="0099CC">
                  <a:tint val="66000"/>
                  <a:satMod val="160000"/>
                </a:srgbClr>
              </a:gs>
              <a:gs pos="50000">
                <a:srgbClr val="0099CC">
                  <a:tint val="44500"/>
                  <a:satMod val="160000"/>
                </a:srgbClr>
              </a:gs>
              <a:gs pos="100000">
                <a:srgbClr val="0099CC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500" b="1" dirty="0" smtClean="0">
                <a:solidFill>
                  <a:schemeClr val="tx1"/>
                </a:solidFill>
              </a:rPr>
              <a:t>Indicadores </a:t>
            </a:r>
          </a:p>
          <a:p>
            <a:pPr algn="ctr"/>
            <a:r>
              <a:rPr lang="pt-BR" sz="1500" b="1" dirty="0" smtClean="0">
                <a:solidFill>
                  <a:schemeClr val="tx1"/>
                </a:solidFill>
              </a:rPr>
              <a:t>de Resultado :</a:t>
            </a:r>
          </a:p>
          <a:p>
            <a:pPr algn="ctr"/>
            <a:r>
              <a:rPr lang="pt-BR" sz="1500" b="1" dirty="0" smtClean="0">
                <a:solidFill>
                  <a:schemeClr val="tx1"/>
                </a:solidFill>
              </a:rPr>
              <a:t>Incidência acumulada,  Densidade de Incidência (IPCS, PAV</a:t>
            </a:r>
            <a:r>
              <a:rPr lang="pt-BR" sz="1500" dirty="0" smtClean="0">
                <a:solidFill>
                  <a:schemeClr val="tx1"/>
                </a:solidFill>
              </a:rPr>
              <a:t>) </a:t>
            </a:r>
            <a:r>
              <a:rPr lang="pt-BR" sz="1500" b="1" dirty="0" smtClean="0">
                <a:solidFill>
                  <a:schemeClr val="tx1"/>
                </a:solidFill>
              </a:rPr>
              <a:t>estratificados por peso ao nascer</a:t>
            </a:r>
          </a:p>
        </p:txBody>
      </p:sp>
      <p:sp>
        <p:nvSpPr>
          <p:cNvPr id="15" name="AutoShape 8"/>
          <p:cNvSpPr>
            <a:spLocks noChangeArrowheads="1"/>
          </p:cNvSpPr>
          <p:nvPr/>
        </p:nvSpPr>
        <p:spPr bwMode="auto">
          <a:xfrm rot="13154787">
            <a:off x="4082027" y="4211325"/>
            <a:ext cx="702322" cy="733982"/>
          </a:xfrm>
          <a:custGeom>
            <a:avLst/>
            <a:gdLst>
              <a:gd name="T0" fmla="*/ 611925 w 21600"/>
              <a:gd name="T1" fmla="*/ 0 h 21600"/>
              <a:gd name="T2" fmla="*/ 152995 w 21600"/>
              <a:gd name="T3" fmla="*/ 650081 h 21600"/>
              <a:gd name="T4" fmla="*/ 611925 w 21600"/>
              <a:gd name="T5" fmla="*/ 325041 h 21600"/>
              <a:gd name="T6" fmla="*/ 1376958 w 21600"/>
              <a:gd name="T7" fmla="*/ 650081 h 21600"/>
              <a:gd name="T8" fmla="*/ 1070968 w 21600"/>
              <a:gd name="T9" fmla="*/ 975121 h 21600"/>
              <a:gd name="T10" fmla="*/ 764977 w 21600"/>
              <a:gd name="T11" fmla="*/ 650081 h 216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3163 w 21600"/>
              <a:gd name="T19" fmla="*/ 3163 h 21600"/>
              <a:gd name="T20" fmla="*/ 18437 w 21600"/>
              <a:gd name="T21" fmla="*/ 18437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6200" y="10800"/>
                </a:moveTo>
                <a:cubicBezTo>
                  <a:pt x="16200" y="7817"/>
                  <a:pt x="13782" y="5400"/>
                  <a:pt x="10800" y="5400"/>
                </a:cubicBezTo>
                <a:cubicBezTo>
                  <a:pt x="7817" y="5400"/>
                  <a:pt x="5400" y="7817"/>
                  <a:pt x="5400" y="10800"/>
                </a:cubicBezTo>
                <a:lnTo>
                  <a:pt x="0" y="10800"/>
                </a:lnTo>
                <a:cubicBezTo>
                  <a:pt x="0" y="4835"/>
                  <a:pt x="4835" y="0"/>
                  <a:pt x="10800" y="0"/>
                </a:cubicBezTo>
                <a:cubicBezTo>
                  <a:pt x="16764" y="0"/>
                  <a:pt x="21599" y="4835"/>
                  <a:pt x="21600" y="10799"/>
                </a:cubicBezTo>
                <a:lnTo>
                  <a:pt x="21600" y="10800"/>
                </a:lnTo>
                <a:lnTo>
                  <a:pt x="24300" y="10800"/>
                </a:lnTo>
                <a:lnTo>
                  <a:pt x="18900" y="16200"/>
                </a:lnTo>
                <a:lnTo>
                  <a:pt x="13500" y="10800"/>
                </a:lnTo>
                <a:lnTo>
                  <a:pt x="16200" y="10800"/>
                </a:lnTo>
                <a:close/>
              </a:path>
            </a:pathLst>
          </a:custGeom>
          <a:solidFill>
            <a:srgbClr val="FFC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wrap="none" anchor="ctr"/>
          <a:lstStyle/>
          <a:p>
            <a:pPr algn="ctr"/>
            <a:endParaRPr lang="pt-BR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859322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2" grpId="0" animBg="1"/>
      <p:bldP spid="15" grpId="0" animBg="1"/>
    </p:bld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Genérico">
  <a:themeElements>
    <a:clrScheme name="Genérico 1">
      <a:dk1>
        <a:srgbClr val="800000"/>
      </a:dk1>
      <a:lt1>
        <a:srgbClr val="FFFFFF"/>
      </a:lt1>
      <a:dk2>
        <a:srgbClr val="000000"/>
      </a:dk2>
      <a:lt2>
        <a:srgbClr val="FFFFCC"/>
      </a:lt2>
      <a:accent1>
        <a:srgbClr val="777777"/>
      </a:accent1>
      <a:accent2>
        <a:srgbClr val="0033CC"/>
      </a:accent2>
      <a:accent3>
        <a:srgbClr val="AAAAAA"/>
      </a:accent3>
      <a:accent4>
        <a:srgbClr val="DADADA"/>
      </a:accent4>
      <a:accent5>
        <a:srgbClr val="BDBDBD"/>
      </a:accent5>
      <a:accent6>
        <a:srgbClr val="002DB9"/>
      </a:accent6>
      <a:hlink>
        <a:srgbClr val="800000"/>
      </a:hlink>
      <a:folHlink>
        <a:srgbClr val="660066"/>
      </a:folHlink>
    </a:clrScheme>
    <a:fontScheme name="Genéric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Genérico 1">
        <a:dk1>
          <a:srgbClr val="800000"/>
        </a:dk1>
        <a:lt1>
          <a:srgbClr val="FFFFFF"/>
        </a:lt1>
        <a:dk2>
          <a:srgbClr val="000000"/>
        </a:dk2>
        <a:lt2>
          <a:srgbClr val="FFFFCC"/>
        </a:lt2>
        <a:accent1>
          <a:srgbClr val="777777"/>
        </a:accent1>
        <a:accent2>
          <a:srgbClr val="0033CC"/>
        </a:accent2>
        <a:accent3>
          <a:srgbClr val="AAAAAA"/>
        </a:accent3>
        <a:accent4>
          <a:srgbClr val="DADADA"/>
        </a:accent4>
        <a:accent5>
          <a:srgbClr val="BDBDBD"/>
        </a:accent5>
        <a:accent6>
          <a:srgbClr val="002DB9"/>
        </a:accent6>
        <a:hlink>
          <a:srgbClr val="800000"/>
        </a:hlink>
        <a:folHlink>
          <a:srgbClr val="6600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enérico 2">
        <a:dk1>
          <a:srgbClr val="009999"/>
        </a:dk1>
        <a:lt1>
          <a:srgbClr val="FFFFFF"/>
        </a:lt1>
        <a:dk2>
          <a:srgbClr val="336699"/>
        </a:dk2>
        <a:lt2>
          <a:srgbClr val="010000"/>
        </a:lt2>
        <a:accent1>
          <a:srgbClr val="CCECFF"/>
        </a:accent1>
        <a:accent2>
          <a:srgbClr val="FFFFCC"/>
        </a:accent2>
        <a:accent3>
          <a:srgbClr val="FFFFFF"/>
        </a:accent3>
        <a:accent4>
          <a:srgbClr val="008282"/>
        </a:accent4>
        <a:accent5>
          <a:srgbClr val="E2F4FF"/>
        </a:accent5>
        <a:accent6>
          <a:srgbClr val="E7E7B9"/>
        </a:accent6>
        <a:hlink>
          <a:srgbClr val="FF9966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enérico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C0C0C0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C8C8C8"/>
        </a:accent6>
        <a:hlink>
          <a:srgbClr val="5F5F5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1969</TotalTime>
  <Words>1215</Words>
  <Application>Microsoft Office PowerPoint</Application>
  <PresentationFormat>Apresentação na tela (4:3)</PresentationFormat>
  <Paragraphs>294</Paragraphs>
  <Slides>11</Slides>
  <Notes>8</Notes>
  <HiddenSlides>0</HiddenSlides>
  <MMClips>0</MMClips>
  <ScaleCrop>false</ScaleCrop>
  <HeadingPairs>
    <vt:vector size="6" baseType="variant">
      <vt:variant>
        <vt:lpstr>Fontes usadas</vt:lpstr>
      </vt:variant>
      <vt:variant>
        <vt:i4>8</vt:i4>
      </vt:variant>
      <vt:variant>
        <vt:lpstr>Tema</vt:lpstr>
      </vt:variant>
      <vt:variant>
        <vt:i4>2</vt:i4>
      </vt:variant>
      <vt:variant>
        <vt:lpstr>Títulos de slides</vt:lpstr>
      </vt:variant>
      <vt:variant>
        <vt:i4>11</vt:i4>
      </vt:variant>
    </vt:vector>
  </HeadingPairs>
  <TitlesOfParts>
    <vt:vector size="21" baseType="lpstr">
      <vt:lpstr>Arial</vt:lpstr>
      <vt:lpstr>Arial Narrow</vt:lpstr>
      <vt:lpstr>Bauhaus 93</vt:lpstr>
      <vt:lpstr>Bookman Old Style</vt:lpstr>
      <vt:lpstr>Calibri</vt:lpstr>
      <vt:lpstr>Tahoma</vt:lpstr>
      <vt:lpstr>Times New Roman</vt:lpstr>
      <vt:lpstr>Wingdings</vt:lpstr>
      <vt:lpstr>Tema do Office</vt:lpstr>
      <vt:lpstr>Genérico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DISCUSSÃO</vt:lpstr>
      <vt:lpstr>Apresentação do PowerPoint</vt:lpstr>
      <vt:lpstr>A VIGILÂNCIA EPIDEMIOLÓGICA COMO UMA IMPORTANTE ESTRATÉGIA DE PREVENÇÃO DAS IRAS </vt:lpstr>
      <vt:lpstr>Apresentação do PowerPoint</vt:lpstr>
      <vt:lpstr>Apresentação do PowerPoint</vt:lpstr>
    </vt:vector>
  </TitlesOfParts>
  <Company>Hewlett-Packard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INFECÇÃO RELACIONADA A ASSITÊNCIA A SAÚDE (IRAS) EM UMA UNIDADE NEONATAL: A VIGILÂNCIA EPIDEMIOLÓGICA AJUDANDO A ELABORAR AS ESTRATÉGIAS DE PREVENÇÃO</dc:title>
  <dc:creator>Cláudia Lins</dc:creator>
  <cp:lastModifiedBy>COREI5</cp:lastModifiedBy>
  <cp:revision>133</cp:revision>
  <dcterms:created xsi:type="dcterms:W3CDTF">2014-11-04T23:22:32Z</dcterms:created>
  <dcterms:modified xsi:type="dcterms:W3CDTF">2014-11-21T12:37:20Z</dcterms:modified>
</cp:coreProperties>
</file>